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tiff" ContentType="image/tiff"/>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64" r:id="rId3"/>
    <p:sldId id="277" r:id="rId4"/>
    <p:sldId id="292" r:id="rId5"/>
    <p:sldId id="266" r:id="rId6"/>
    <p:sldId id="293" r:id="rId7"/>
    <p:sldId id="281" r:id="rId8"/>
    <p:sldId id="257" r:id="rId9"/>
    <p:sldId id="267" r:id="rId10"/>
    <p:sldId id="268" r:id="rId11"/>
    <p:sldId id="269" r:id="rId12"/>
    <p:sldId id="270" r:id="rId13"/>
    <p:sldId id="271" r:id="rId14"/>
    <p:sldId id="272" r:id="rId15"/>
    <p:sldId id="273" r:id="rId16"/>
    <p:sldId id="274" r:id="rId17"/>
    <p:sldId id="275" r:id="rId18"/>
    <p:sldId id="276" r:id="rId19"/>
    <p:sldId id="280" r:id="rId20"/>
    <p:sldId id="300" r:id="rId21"/>
    <p:sldId id="301" r:id="rId22"/>
    <p:sldId id="298" r:id="rId23"/>
    <p:sldId id="299" r:id="rId24"/>
    <p:sldId id="302" r:id="rId25"/>
    <p:sldId id="265" r:id="rId26"/>
    <p:sldId id="290" r:id="rId27"/>
    <p:sldId id="262" r:id="rId28"/>
    <p:sldId id="291" r:id="rId29"/>
    <p:sldId id="263" r:id="rId30"/>
    <p:sldId id="283" r:id="rId31"/>
    <p:sldId id="284" r:id="rId32"/>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ccueil" id="{CA242EAB-B569-4540-9A63-7F9ECA62BCA0}">
          <p14:sldIdLst>
            <p14:sldId id="256"/>
            <p14:sldId id="264"/>
          </p14:sldIdLst>
        </p14:section>
        <p14:section name="Rôle et actions du PC" id="{DA588870-A575-4A88-9048-D68297089E76}">
          <p14:sldIdLst>
            <p14:sldId id="277"/>
            <p14:sldId id="292"/>
            <p14:sldId id="266"/>
            <p14:sldId id="293"/>
          </p14:sldIdLst>
        </p14:section>
        <p14:section name="Charte PC" id="{2E2D3C5A-6628-437C-AD55-3C30B6E594D2}">
          <p14:sldIdLst>
            <p14:sldId id="281"/>
            <p14:sldId id="257"/>
            <p14:sldId id="267"/>
            <p14:sldId id="268"/>
            <p14:sldId id="269"/>
            <p14:sldId id="270"/>
            <p14:sldId id="271"/>
            <p14:sldId id="272"/>
            <p14:sldId id="273"/>
            <p14:sldId id="274"/>
            <p14:sldId id="275"/>
            <p14:sldId id="276"/>
          </p14:sldIdLst>
        </p14:section>
        <p14:section name="Planning Conseil de classe" id="{61FAB91F-C1D2-4F8C-B845-6B465975FD54}">
          <p14:sldIdLst>
            <p14:sldId id="280"/>
            <p14:sldId id="300"/>
            <p14:sldId id="301"/>
            <p14:sldId id="298"/>
            <p14:sldId id="299"/>
            <p14:sldId id="302"/>
          </p14:sldIdLst>
        </p14:section>
        <p14:section name="Enquêtes, synthèses et comptes rendus" id="{E6E025BD-42E9-4990-A3B5-8DD14E1FEDCD}">
          <p14:sldIdLst>
            <p14:sldId id="265"/>
            <p14:sldId id="290"/>
            <p14:sldId id="262"/>
            <p14:sldId id="291"/>
            <p14:sldId id="263"/>
          </p14:sldIdLst>
        </p14:section>
        <p14:section name="Quelques rappels" id="{DA4D5680-0EFC-413D-B98A-1F672D516D91}">
          <p14:sldIdLst/>
        </p14:section>
        <p14:section name="Echanges et questions" id="{9D94EBAE-7D0B-44E3-98E7-2BDEC76E0028}">
          <p14:sldIdLst>
            <p14:sldId id="283"/>
          </p14:sldIdLst>
        </p14:section>
        <p14:section name="Remerciement" id="{44B411EA-3BC5-451B-B5E0-77840AC7D6C7}">
          <p14:sldIdLst>
            <p14:sldId id="284"/>
          </p14:sldIdLst>
        </p14:section>
      </p14:sectionLst>
    </p:ext>
    <p:ext uri="{EFAFB233-063F-42B5-8137-9DF3F51BA10A}">
      <p15:sldGuideLst xmlns:p15="http://schemas.microsoft.com/office/powerpoint/2012/main">
        <p15:guide id="1" orient="horz" pos="179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C641"/>
    <a:srgbClr val="3C07CB"/>
    <a:srgbClr val="F89722"/>
    <a:srgbClr val="9ACCFF"/>
    <a:srgbClr val="35C2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12" autoAdjust="0"/>
    <p:restoredTop sz="94634"/>
  </p:normalViewPr>
  <p:slideViewPr>
    <p:cSldViewPr snapToGrid="0" snapToObjects="1" showGuides="1">
      <p:cViewPr varScale="1">
        <p:scale>
          <a:sx n="116" d="100"/>
          <a:sy n="116" d="100"/>
        </p:scale>
        <p:origin x="192" y="176"/>
      </p:cViewPr>
      <p:guideLst>
        <p:guide orient="horz" pos="179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656B7357-7CFD-7041-9E07-0174AFBC2B83}" type="datetimeFigureOut">
              <a:rPr lang="fr-FR" smtClean="0"/>
              <a:pPr/>
              <a:t>04/04/2022</a:t>
            </a:fld>
            <a:endParaRPr lang="fr-FR"/>
          </a:p>
        </p:txBody>
      </p:sp>
      <p:sp>
        <p:nvSpPr>
          <p:cNvPr id="4" name="Espace réservé de l’image des diapositives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1BDC3DE-47B8-5C43-B98B-CD99034C1D14}" type="slidenum">
              <a:rPr lang="fr-FR" smtClean="0"/>
              <a:pPr/>
              <a:t>‹N°›</a:t>
            </a:fld>
            <a:endParaRPr lang="fr-FR"/>
          </a:p>
        </p:txBody>
      </p:sp>
    </p:spTree>
    <p:extLst>
      <p:ext uri="{BB962C8B-B14F-4D97-AF65-F5344CB8AC3E}">
        <p14:creationId xmlns:p14="http://schemas.microsoft.com/office/powerpoint/2010/main" val="1621026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1BDC3DE-47B8-5C43-B98B-CD99034C1D14}" type="slidenum">
              <a:rPr lang="fr-FR" smtClean="0"/>
              <a:pPr/>
              <a:t>1</a:t>
            </a:fld>
            <a:endParaRPr lang="fr-FR"/>
          </a:p>
        </p:txBody>
      </p:sp>
    </p:spTree>
    <p:extLst>
      <p:ext uri="{BB962C8B-B14F-4D97-AF65-F5344CB8AC3E}">
        <p14:creationId xmlns:p14="http://schemas.microsoft.com/office/powerpoint/2010/main" val="1615276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805535"/>
            <a:ext cx="9144000" cy="2387600"/>
          </a:xfrm>
        </p:spPr>
        <p:txBody>
          <a:bodyPr anchor="b"/>
          <a:lstStyle>
            <a:lvl1pPr algn="ctr">
              <a:defRPr sz="6000"/>
            </a:lvl1pPr>
          </a:lstStyle>
          <a:p>
            <a:r>
              <a:rPr lang="fr-FR" dirty="0"/>
              <a:t>Cliquez et modifiez le titre</a:t>
            </a:r>
          </a:p>
        </p:txBody>
      </p:sp>
      <p:sp>
        <p:nvSpPr>
          <p:cNvPr id="3" name="Sous-titre 2"/>
          <p:cNvSpPr>
            <a:spLocks noGrp="1"/>
          </p:cNvSpPr>
          <p:nvPr>
            <p:ph type="subTitle" idx="1"/>
          </p:nvPr>
        </p:nvSpPr>
        <p:spPr>
          <a:xfrm>
            <a:off x="1524000" y="428521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Cliquez pour modifier le style des sous-titres du masque</a:t>
            </a:r>
          </a:p>
        </p:txBody>
      </p:sp>
      <p:sp>
        <p:nvSpPr>
          <p:cNvPr id="4" name="Espace réservé de la date 3"/>
          <p:cNvSpPr>
            <a:spLocks noGrp="1"/>
          </p:cNvSpPr>
          <p:nvPr>
            <p:ph type="dt" sz="half" idx="10"/>
          </p:nvPr>
        </p:nvSpPr>
        <p:spPr/>
        <p:txBody>
          <a:bodyPr/>
          <a:lstStyle/>
          <a:p>
            <a:fld id="{33CBCB89-8D08-5B42-BBE6-54724C9BF032}"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273466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49D6168-685F-6343-8F5E-FF62BF91F976}"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214696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977461"/>
            <a:ext cx="2628900" cy="5199501"/>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838200" y="977461"/>
            <a:ext cx="7734300" cy="51995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4B5E310-9811-3D4F-810D-183FB7B26287}"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194349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542360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66BAC093-3157-9F4B-BBAB-F121C7A76F79}"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152689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sz="half" idx="1"/>
          </p:nvPr>
        </p:nvSpPr>
        <p:spPr>
          <a:xfrm>
            <a:off x="838200" y="3015619"/>
            <a:ext cx="5181600" cy="3161344"/>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3015619"/>
            <a:ext cx="5181600" cy="31613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51FAFB7-940C-EF45-A05E-4F24A4090F99}" type="datetime1">
              <a:rPr lang="fr-LU" smtClean="0"/>
              <a:pPr/>
              <a:t>04/04/2022</a:t>
            </a:fld>
            <a:endParaRPr lang="fr-FR"/>
          </a:p>
        </p:txBody>
      </p:sp>
      <p:sp>
        <p:nvSpPr>
          <p:cNvPr id="6" name="Espace réservé du pied de page 5"/>
          <p:cNvSpPr>
            <a:spLocks noGrp="1"/>
          </p:cNvSpPr>
          <p:nvPr>
            <p:ph type="ftr" sz="quarter" idx="11"/>
          </p:nvPr>
        </p:nvSpPr>
        <p:spPr/>
        <p:txBody>
          <a:bodyPr/>
          <a:lstStyle/>
          <a:p>
            <a:r>
              <a:rPr lang="fr-FR"/>
              <a:t>Réunion des Parents Correspondants</a:t>
            </a: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127809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1689432"/>
            <a:ext cx="10515600" cy="1325563"/>
          </a:xfrm>
        </p:spPr>
        <p:txBody>
          <a:bodyPr/>
          <a:lstStyle/>
          <a:p>
            <a:r>
              <a:rPr lang="fr-FR"/>
              <a:t>Cliquez et modifiez le titre</a:t>
            </a:r>
          </a:p>
        </p:txBody>
      </p:sp>
      <p:sp>
        <p:nvSpPr>
          <p:cNvPr id="3" name="Espace réservé du texte 2"/>
          <p:cNvSpPr>
            <a:spLocks noGrp="1"/>
          </p:cNvSpPr>
          <p:nvPr>
            <p:ph type="body" idx="1"/>
          </p:nvPr>
        </p:nvSpPr>
        <p:spPr>
          <a:xfrm>
            <a:off x="838200" y="301499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p:cNvSpPr>
            <a:spLocks noGrp="1"/>
          </p:cNvSpPr>
          <p:nvPr>
            <p:ph sz="half" idx="2"/>
          </p:nvPr>
        </p:nvSpPr>
        <p:spPr>
          <a:xfrm>
            <a:off x="838200" y="3838907"/>
            <a:ext cx="5157787" cy="251744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0612" y="301499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0612" y="3838907"/>
            <a:ext cx="5183188" cy="251744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B000894-618E-8242-8473-DC8A8FDFCA91}" type="datetime1">
              <a:rPr lang="fr-LU" smtClean="0"/>
              <a:pPr/>
              <a:t>04/04/2022</a:t>
            </a:fld>
            <a:endParaRPr lang="fr-FR"/>
          </a:p>
        </p:txBody>
      </p:sp>
      <p:sp>
        <p:nvSpPr>
          <p:cNvPr id="8" name="Espace réservé du pied de page 7"/>
          <p:cNvSpPr>
            <a:spLocks noGrp="1"/>
          </p:cNvSpPr>
          <p:nvPr>
            <p:ph type="ftr" sz="quarter" idx="11"/>
          </p:nvPr>
        </p:nvSpPr>
        <p:spPr/>
        <p:txBody>
          <a:bodyPr/>
          <a:lstStyle/>
          <a:p>
            <a:r>
              <a:rPr lang="fr-FR"/>
              <a:t>Réunion des Parents Correspondants</a:t>
            </a:r>
          </a:p>
        </p:txBody>
      </p:sp>
      <p:sp>
        <p:nvSpPr>
          <p:cNvPr id="9" name="Espace réservé du numéro de diapositive 8"/>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61813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C91DC216-B0A7-2942-BF3F-0C210F4C6483}" type="datetime1">
              <a:rPr lang="fr-LU" smtClean="0"/>
              <a:pPr/>
              <a:t>04/04/2022</a:t>
            </a:fld>
            <a:endParaRPr lang="fr-FR"/>
          </a:p>
        </p:txBody>
      </p:sp>
      <p:sp>
        <p:nvSpPr>
          <p:cNvPr id="4" name="Espace réservé du pied de page 3"/>
          <p:cNvSpPr>
            <a:spLocks noGrp="1"/>
          </p:cNvSpPr>
          <p:nvPr>
            <p:ph type="ftr" sz="quarter" idx="11"/>
          </p:nvPr>
        </p:nvSpPr>
        <p:spPr/>
        <p:txBody>
          <a:bodyPr/>
          <a:lstStyle/>
          <a:p>
            <a:r>
              <a:rPr lang="fr-FR"/>
              <a:t>Réunion des Parents Correspondants</a:t>
            </a:r>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156997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7DE2C5-C2B7-D44B-BCBC-DF20478DEE96}" type="datetime1">
              <a:rPr lang="fr-LU" smtClean="0"/>
              <a:pPr/>
              <a:t>04/04/2022</a:t>
            </a:fld>
            <a:endParaRPr lang="fr-FR"/>
          </a:p>
        </p:txBody>
      </p:sp>
      <p:sp>
        <p:nvSpPr>
          <p:cNvPr id="3" name="Espace réservé du pied de page 2"/>
          <p:cNvSpPr>
            <a:spLocks noGrp="1"/>
          </p:cNvSpPr>
          <p:nvPr>
            <p:ph type="ftr" sz="quarter" idx="11"/>
          </p:nvPr>
        </p:nvSpPr>
        <p:spPr/>
        <p:txBody>
          <a:bodyPr/>
          <a:lstStyle/>
          <a:p>
            <a:r>
              <a:rPr lang="fr-FR"/>
              <a:t>Réunion des Parents Correspondants</a:t>
            </a:r>
          </a:p>
        </p:txBody>
      </p:sp>
      <p:sp>
        <p:nvSpPr>
          <p:cNvPr id="4" name="Espace réservé du numéro de diapositive 3"/>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39227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8200" y="1462977"/>
            <a:ext cx="3932237" cy="1446911"/>
          </a:xfrm>
        </p:spPr>
        <p:txBody>
          <a:bodyPr anchor="b"/>
          <a:lstStyle>
            <a:lvl1pPr>
              <a:defRPr sz="3200"/>
            </a:lvl1pPr>
          </a:lstStyle>
          <a:p>
            <a:r>
              <a:rPr lang="fr-FR"/>
              <a:t>Cliquez et modifiez le titre</a:t>
            </a:r>
          </a:p>
        </p:txBody>
      </p:sp>
      <p:sp>
        <p:nvSpPr>
          <p:cNvPr id="3" name="Espace réservé du contenu 2"/>
          <p:cNvSpPr>
            <a:spLocks noGrp="1"/>
          </p:cNvSpPr>
          <p:nvPr>
            <p:ph idx="1"/>
          </p:nvPr>
        </p:nvSpPr>
        <p:spPr>
          <a:xfrm>
            <a:off x="5183188" y="987425"/>
            <a:ext cx="6172200" cy="52136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909888"/>
            <a:ext cx="3932237" cy="32912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Espace réservé de la date 4"/>
          <p:cNvSpPr>
            <a:spLocks noGrp="1"/>
          </p:cNvSpPr>
          <p:nvPr>
            <p:ph type="dt" sz="half" idx="10"/>
          </p:nvPr>
        </p:nvSpPr>
        <p:spPr/>
        <p:txBody>
          <a:bodyPr/>
          <a:lstStyle/>
          <a:p>
            <a:fld id="{02C337F1-82FF-CD47-B452-9BDF13B94430}" type="datetime1">
              <a:rPr lang="fr-LU" smtClean="0"/>
              <a:pPr/>
              <a:t>04/04/2022</a:t>
            </a:fld>
            <a:endParaRPr lang="fr-FR"/>
          </a:p>
        </p:txBody>
      </p:sp>
      <p:sp>
        <p:nvSpPr>
          <p:cNvPr id="6" name="Espace réservé du pied de page 5"/>
          <p:cNvSpPr>
            <a:spLocks noGrp="1"/>
          </p:cNvSpPr>
          <p:nvPr>
            <p:ph type="ftr" sz="quarter" idx="11"/>
          </p:nvPr>
        </p:nvSpPr>
        <p:spPr/>
        <p:txBody>
          <a:bodyPr/>
          <a:lstStyle/>
          <a:p>
            <a:r>
              <a:rPr lang="fr-FR"/>
              <a:t>Réunion des Parents Correspondants</a:t>
            </a: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11312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1446212"/>
            <a:ext cx="3932237" cy="1463675"/>
          </a:xfrm>
        </p:spPr>
        <p:txBody>
          <a:bodyPr anchor="b"/>
          <a:lstStyle>
            <a:lvl1pPr>
              <a:defRPr sz="3200"/>
            </a:lvl1pPr>
          </a:lstStyle>
          <a:p>
            <a:r>
              <a:rPr lang="fr-FR" dirty="0"/>
              <a:t>Cliquez et modifiez le titre</a:t>
            </a:r>
          </a:p>
        </p:txBody>
      </p:sp>
      <p:sp>
        <p:nvSpPr>
          <p:cNvPr id="3" name="Espace réservé pour une image  2"/>
          <p:cNvSpPr>
            <a:spLocks noGrp="1"/>
          </p:cNvSpPr>
          <p:nvPr>
            <p:ph type="pic" idx="1"/>
          </p:nvPr>
        </p:nvSpPr>
        <p:spPr>
          <a:xfrm>
            <a:off x="5183188" y="987425"/>
            <a:ext cx="6172200" cy="5213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909887"/>
            <a:ext cx="3932237" cy="32912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348AA19-DDFE-634D-8B5E-3EF62E68E851}" type="datetime1">
              <a:rPr lang="fr-LU" smtClean="0"/>
              <a:pPr/>
              <a:t>04/04/2022</a:t>
            </a:fld>
            <a:endParaRPr lang="fr-FR"/>
          </a:p>
        </p:txBody>
      </p:sp>
      <p:sp>
        <p:nvSpPr>
          <p:cNvPr id="6" name="Espace réservé du pied de page 5"/>
          <p:cNvSpPr>
            <a:spLocks noGrp="1"/>
          </p:cNvSpPr>
          <p:nvPr>
            <p:ph type="ftr" sz="quarter" idx="11"/>
          </p:nvPr>
        </p:nvSpPr>
        <p:spPr/>
        <p:txBody>
          <a:bodyPr/>
          <a:lstStyle/>
          <a:p>
            <a:r>
              <a:rPr lang="fr-FR"/>
              <a:t>Réunion des Parents Correspondants</a:t>
            </a: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BBE8FFF1-E59A-F449-A402-DA0D14C3800C}" type="slidenum">
              <a:rPr lang="fr-FR" smtClean="0"/>
              <a:pPr/>
              <a:t>‹N°›</a:t>
            </a:fld>
            <a:endParaRPr lang="fr-FR"/>
          </a:p>
        </p:txBody>
      </p:sp>
    </p:spTree>
    <p:extLst>
      <p:ext uri="{BB962C8B-B14F-4D97-AF65-F5344CB8AC3E}">
        <p14:creationId xmlns:p14="http://schemas.microsoft.com/office/powerpoint/2010/main" val="80957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er 6"/>
          <p:cNvGrpSpPr/>
          <p:nvPr userDrawn="1"/>
        </p:nvGrpSpPr>
        <p:grpSpPr>
          <a:xfrm>
            <a:off x="0" y="0"/>
            <a:ext cx="12192000" cy="1666243"/>
            <a:chOff x="0" y="0"/>
            <a:chExt cx="12192000" cy="1666243"/>
          </a:xfrm>
        </p:grpSpPr>
        <p:sp>
          <p:nvSpPr>
            <p:cNvPr id="8" name="Rectangle 7"/>
            <p:cNvSpPr/>
            <p:nvPr userDrawn="1"/>
          </p:nvSpPr>
          <p:spPr>
            <a:xfrm>
              <a:off x="0" y="0"/>
              <a:ext cx="12192000" cy="1413164"/>
            </a:xfrm>
            <a:prstGeom prst="rect">
              <a:avLst/>
            </a:prstGeom>
            <a:gradFill flip="none" rotWithShape="1">
              <a:gsLst>
                <a:gs pos="0">
                  <a:srgbClr val="98CCFF"/>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userDrawn="1"/>
          </p:nvSpPr>
          <p:spPr>
            <a:xfrm>
              <a:off x="332509" y="249923"/>
              <a:ext cx="11526982" cy="646331"/>
            </a:xfrm>
            <a:prstGeom prst="rect">
              <a:avLst/>
            </a:prstGeom>
            <a:noFill/>
          </p:spPr>
          <p:txBody>
            <a:bodyPr wrap="square" rtlCol="0">
              <a:spAutoFit/>
            </a:bodyPr>
            <a:lstStyle/>
            <a:p>
              <a:pPr algn="r"/>
              <a:r>
                <a:rPr lang="fr-FR" i="1" dirty="0">
                  <a:solidFill>
                    <a:srgbClr val="3C07CB"/>
                  </a:solidFill>
                  <a:latin typeface="Century Gothic" charset="0"/>
                  <a:ea typeface="Century Gothic" charset="0"/>
                  <a:cs typeface="Century Gothic" charset="0"/>
                </a:rPr>
                <a:t>Association des Parents d’Élèves des collège et lycée</a:t>
              </a:r>
            </a:p>
            <a:p>
              <a:pPr algn="r"/>
              <a:r>
                <a:rPr lang="fr-FR" b="1" i="1" dirty="0">
                  <a:solidFill>
                    <a:srgbClr val="3C07CB"/>
                  </a:solidFill>
                  <a:latin typeface="Century Gothic" charset="0"/>
                  <a:ea typeface="Century Gothic" charset="0"/>
                  <a:cs typeface="Century Gothic" charset="0"/>
                </a:rPr>
                <a:t>Saint Pierre Chanel </a:t>
              </a:r>
              <a:r>
                <a:rPr lang="fr-FR" i="1" dirty="0">
                  <a:solidFill>
                    <a:srgbClr val="3C07CB"/>
                  </a:solidFill>
                  <a:latin typeface="Century Gothic" charset="0"/>
                  <a:ea typeface="Century Gothic" charset="0"/>
                  <a:cs typeface="Century Gothic" charset="0"/>
                </a:rPr>
                <a:t>Thionville</a:t>
              </a:r>
            </a:p>
          </p:txBody>
        </p:sp>
        <p:pic>
          <p:nvPicPr>
            <p:cNvPr id="10" name="Imag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49250" y="23813"/>
              <a:ext cx="2315922" cy="1642430"/>
            </a:xfrm>
            <a:prstGeom prst="rect">
              <a:avLst/>
            </a:prstGeom>
          </p:spPr>
        </p:pic>
      </p:grpSp>
      <p:sp>
        <p:nvSpPr>
          <p:cNvPr id="2" name="Espace réservé du titre 1"/>
          <p:cNvSpPr>
            <a:spLocks noGrp="1"/>
          </p:cNvSpPr>
          <p:nvPr>
            <p:ph type="title"/>
          </p:nvPr>
        </p:nvSpPr>
        <p:spPr>
          <a:xfrm>
            <a:off x="838200" y="1690056"/>
            <a:ext cx="10515600" cy="132556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38200" y="3150556"/>
            <a:ext cx="10515600" cy="3092589"/>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r">
              <a:defRPr sz="1200" b="1">
                <a:solidFill>
                  <a:srgbClr val="3C07CB"/>
                </a:solidFill>
                <a:latin typeface="Century Gothic" charset="0"/>
                <a:ea typeface="Century Gothic" charset="0"/>
                <a:cs typeface="Century Gothic" charset="0"/>
              </a:defRPr>
            </a:lvl1pPr>
          </a:lstStyle>
          <a:p>
            <a:fld id="{ADE16C42-75FD-5648-BF4C-E14FFB75BD87}" type="datetime1">
              <a:rPr lang="fr-LU" smtClean="0"/>
              <a:pPr/>
              <a:t>04/04/2022</a:t>
            </a:fld>
            <a:endParaRPr lang="fr-FR" dirty="0"/>
          </a:p>
        </p:txBody>
      </p:sp>
      <p:sp>
        <p:nvSpPr>
          <p:cNvPr id="5" name="Espace réservé du pied de page 4"/>
          <p:cNvSpPr>
            <a:spLocks noGrp="1"/>
          </p:cNvSpPr>
          <p:nvPr>
            <p:ph type="ftr" sz="quarter" idx="3"/>
          </p:nvPr>
        </p:nvSpPr>
        <p:spPr>
          <a:xfrm>
            <a:off x="838200" y="6356350"/>
            <a:ext cx="4114800" cy="365125"/>
          </a:xfrm>
          <a:prstGeom prst="rect">
            <a:avLst/>
          </a:prstGeom>
        </p:spPr>
        <p:txBody>
          <a:bodyPr vert="horz" lIns="91440" tIns="45720" rIns="91440" bIns="45720" rtlCol="0" anchor="ctr"/>
          <a:lstStyle>
            <a:lvl1pPr algn="l">
              <a:defRPr sz="1200" b="1">
                <a:solidFill>
                  <a:srgbClr val="3C07CB"/>
                </a:solidFill>
                <a:latin typeface="Century Gothic" charset="0"/>
                <a:ea typeface="Century Gothic" charset="0"/>
                <a:cs typeface="Century Gothic" charset="0"/>
              </a:defRPr>
            </a:lvl1pPr>
          </a:lstStyle>
          <a:p>
            <a:r>
              <a:rPr lang="fr-FR"/>
              <a:t>Réunion des Parents Correspondants</a:t>
            </a:r>
            <a:endParaRPr lang="fr-FR" dirty="0"/>
          </a:p>
        </p:txBody>
      </p:sp>
    </p:spTree>
    <p:extLst>
      <p:ext uri="{BB962C8B-B14F-4D97-AF65-F5344CB8AC3E}">
        <p14:creationId xmlns:p14="http://schemas.microsoft.com/office/powerpoint/2010/main" val="2033909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b="1" i="1" kern="1200">
          <a:solidFill>
            <a:srgbClr val="3C07CB"/>
          </a:solidFill>
          <a:latin typeface="Century Gothic" charset="0"/>
          <a:ea typeface="Century Gothic" charset="0"/>
          <a:cs typeface="Century Gothic" charset="0"/>
        </a:defRPr>
      </a:lvl1pPr>
    </p:titleStyle>
    <p:body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pel-spc.f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78941" y="1805535"/>
            <a:ext cx="10474859" cy="2387600"/>
          </a:xfrm>
        </p:spPr>
        <p:txBody>
          <a:bodyPr>
            <a:normAutofit/>
          </a:bodyPr>
          <a:lstStyle/>
          <a:p>
            <a:r>
              <a:rPr lang="fr-FR" dirty="0"/>
              <a:t>Bienvenue à la Réunion</a:t>
            </a:r>
            <a:br>
              <a:rPr lang="fr-FR" dirty="0"/>
            </a:br>
            <a:r>
              <a:rPr lang="fr-FR" dirty="0"/>
              <a:t>des parents correspondants</a:t>
            </a:r>
          </a:p>
        </p:txBody>
      </p:sp>
      <p:sp>
        <p:nvSpPr>
          <p:cNvPr id="3" name="Sous-titre 2"/>
          <p:cNvSpPr>
            <a:spLocks noGrp="1"/>
          </p:cNvSpPr>
          <p:nvPr>
            <p:ph type="subTitle" idx="1"/>
          </p:nvPr>
        </p:nvSpPr>
        <p:spPr/>
        <p:txBody>
          <a:bodyPr/>
          <a:lstStyle/>
          <a:p>
            <a:endParaRPr lang="fr-FR" dirty="0"/>
          </a:p>
          <a:p>
            <a:r>
              <a:rPr lang="fr-FR" sz="2800" b="1" dirty="0">
                <a:solidFill>
                  <a:srgbClr val="92D050"/>
                </a:solidFill>
              </a:rPr>
              <a:t>11 Octobre 2021</a:t>
            </a:r>
          </a:p>
        </p:txBody>
      </p:sp>
      <p:sp>
        <p:nvSpPr>
          <p:cNvPr id="4" name="Espace réservé de la date 3"/>
          <p:cNvSpPr>
            <a:spLocks noGrp="1"/>
          </p:cNvSpPr>
          <p:nvPr>
            <p:ph type="dt" sz="half" idx="10"/>
          </p:nvPr>
        </p:nvSpPr>
        <p:spPr/>
        <p:txBody>
          <a:bodyPr/>
          <a:lstStyle/>
          <a:p>
            <a:fld id="{A29680B4-29A4-F14F-A10F-629C199172FD}"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1037470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8905D0-4358-41E8-BAF6-7E10F57A84DB}"/>
              </a:ext>
            </a:extLst>
          </p:cNvPr>
          <p:cNvSpPr>
            <a:spLocks noGrp="1"/>
          </p:cNvSpPr>
          <p:nvPr>
            <p:ph type="title"/>
          </p:nvPr>
        </p:nvSpPr>
        <p:spPr/>
        <p:txBody>
          <a:bodyPr/>
          <a:lstStyle/>
          <a:p>
            <a:r>
              <a:rPr lang="fr-FR" dirty="0"/>
              <a:t>Présentation de la charte </a:t>
            </a:r>
          </a:p>
        </p:txBody>
      </p:sp>
      <p:sp>
        <p:nvSpPr>
          <p:cNvPr id="3" name="Espace réservé du contenu 2">
            <a:extLst>
              <a:ext uri="{FF2B5EF4-FFF2-40B4-BE49-F238E27FC236}">
                <a16:creationId xmlns:a16="http://schemas.microsoft.com/office/drawing/2014/main" id="{9D4BBB21-A991-48CB-BF03-49A4B5819C89}"/>
              </a:ext>
            </a:extLst>
          </p:cNvPr>
          <p:cNvSpPr>
            <a:spLocks noGrp="1"/>
          </p:cNvSpPr>
          <p:nvPr>
            <p:ph idx="1"/>
          </p:nvPr>
        </p:nvSpPr>
        <p:spPr>
          <a:xfrm>
            <a:off x="838200" y="2854224"/>
            <a:ext cx="10515600" cy="4730810"/>
          </a:xfrm>
        </p:spPr>
        <p:txBody>
          <a:bodyPr>
            <a:normAutofit/>
          </a:bodyPr>
          <a:lstStyle/>
          <a:p>
            <a:pPr marL="0" indent="0" algn="ctr">
              <a:buNone/>
            </a:pPr>
            <a:r>
              <a:rPr lang="fr-FR" sz="2400" b="1" u="sng" dirty="0">
                <a:solidFill>
                  <a:srgbClr val="3C07CB"/>
                </a:solidFill>
              </a:rPr>
              <a:t>Article 2</a:t>
            </a:r>
          </a:p>
          <a:p>
            <a:pPr marL="0" indent="0">
              <a:buNone/>
            </a:pPr>
            <a:r>
              <a:rPr lang="fr-FR" sz="2400" b="1" u="sng" dirty="0">
                <a:solidFill>
                  <a:srgbClr val="89C641"/>
                </a:solidFill>
              </a:rPr>
              <a:t>Sur sa mission </a:t>
            </a:r>
            <a:r>
              <a:rPr lang="fr-FR" sz="2400" b="1" dirty="0">
                <a:solidFill>
                  <a:srgbClr val="89C641"/>
                </a:solidFill>
              </a:rPr>
              <a:t>: </a:t>
            </a:r>
            <a:r>
              <a:rPr lang="fr-FR" sz="2400" dirty="0"/>
              <a:t>le parent d’élève représente toutes les familles de la classe, il : </a:t>
            </a:r>
          </a:p>
          <a:p>
            <a:pPr marL="0" lvl="0" indent="0">
              <a:buNone/>
            </a:pPr>
            <a:r>
              <a:rPr lang="fr-FR" sz="2400" dirty="0"/>
              <a:t>Assure le lien entre les familles, l’équipe éducative et l’APEL.</a:t>
            </a:r>
          </a:p>
          <a:p>
            <a:pPr marL="0" lvl="0" indent="0">
              <a:buNone/>
            </a:pPr>
            <a:r>
              <a:rPr lang="fr-FR" sz="2400" dirty="0"/>
              <a:t>Participe à l'élaboration de synthèse pré et post conseil de classe en lien avec l'équipe pédagogique.</a:t>
            </a:r>
          </a:p>
          <a:p>
            <a:pPr marL="0" lvl="0" indent="0">
              <a:buNone/>
            </a:pPr>
            <a:r>
              <a:rPr lang="fr-FR" sz="2400" dirty="0"/>
              <a:t>Participe aux actions de l'APEL Saint-Pierre Chanel selon ses disponibilités (actions décrites sur le site </a:t>
            </a:r>
            <a:r>
              <a:rPr lang="fr-FR" sz="2400" dirty="0">
                <a:hlinkClick r:id="rId2"/>
              </a:rPr>
              <a:t>www.apel-spc.fr</a:t>
            </a:r>
            <a:r>
              <a:rPr lang="fr-FR" sz="2400" dirty="0"/>
              <a:t>).</a:t>
            </a:r>
          </a:p>
          <a:p>
            <a:endParaRPr lang="fr-FR" sz="2400" dirty="0"/>
          </a:p>
        </p:txBody>
      </p:sp>
      <p:sp>
        <p:nvSpPr>
          <p:cNvPr id="4" name="Espace réservé de la date 3">
            <a:extLst>
              <a:ext uri="{FF2B5EF4-FFF2-40B4-BE49-F238E27FC236}">
                <a16:creationId xmlns:a16="http://schemas.microsoft.com/office/drawing/2014/main" id="{DB49841D-673B-413E-8926-EDDDA840671F}"/>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E6EE25C8-0747-4D95-9D7C-12C2F0C1B6DE}"/>
              </a:ext>
            </a:extLst>
          </p:cNvPr>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3366109921"/>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B66031-4138-4DA2-9765-CAE276AF26DB}"/>
              </a:ext>
            </a:extLst>
          </p:cNvPr>
          <p:cNvSpPr>
            <a:spLocks noGrp="1"/>
          </p:cNvSpPr>
          <p:nvPr>
            <p:ph type="title"/>
          </p:nvPr>
        </p:nvSpPr>
        <p:spPr/>
        <p:txBody>
          <a:bodyPr/>
          <a:lstStyle/>
          <a:p>
            <a:r>
              <a:rPr lang="fr-FR" dirty="0"/>
              <a:t>Présentation de la charte </a:t>
            </a:r>
          </a:p>
        </p:txBody>
      </p:sp>
      <p:sp>
        <p:nvSpPr>
          <p:cNvPr id="4" name="Espace réservé de la date 3">
            <a:extLst>
              <a:ext uri="{FF2B5EF4-FFF2-40B4-BE49-F238E27FC236}">
                <a16:creationId xmlns:a16="http://schemas.microsoft.com/office/drawing/2014/main" id="{6EEA1E1E-EF9F-498A-9752-7D4A78E361A8}"/>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10B69666-5DAE-40B5-870C-24DFB8B84501}"/>
              </a:ext>
            </a:extLst>
          </p:cNvPr>
          <p:cNvSpPr>
            <a:spLocks noGrp="1"/>
          </p:cNvSpPr>
          <p:nvPr>
            <p:ph type="ftr" sz="quarter" idx="11"/>
          </p:nvPr>
        </p:nvSpPr>
        <p:spPr/>
        <p:txBody>
          <a:bodyPr/>
          <a:lstStyle/>
          <a:p>
            <a:r>
              <a:rPr lang="fr-FR"/>
              <a:t>Réunion des Parents Correspondants</a:t>
            </a:r>
          </a:p>
        </p:txBody>
      </p:sp>
      <p:sp>
        <p:nvSpPr>
          <p:cNvPr id="7" name="Espace réservé du contenu 2">
            <a:extLst>
              <a:ext uri="{FF2B5EF4-FFF2-40B4-BE49-F238E27FC236}">
                <a16:creationId xmlns:a16="http://schemas.microsoft.com/office/drawing/2014/main" id="{5EA00748-59ED-48C6-8669-547B4BB8B04C}"/>
              </a:ext>
            </a:extLst>
          </p:cNvPr>
          <p:cNvSpPr txBox="1">
            <a:spLocks/>
          </p:cNvSpPr>
          <p:nvPr/>
        </p:nvSpPr>
        <p:spPr>
          <a:xfrm>
            <a:off x="838200" y="2852738"/>
            <a:ext cx="10515600" cy="14344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sz="2400" b="1" u="sng" dirty="0">
                <a:solidFill>
                  <a:srgbClr val="3C07CB"/>
                </a:solidFill>
              </a:rPr>
              <a:t>Article 3 </a:t>
            </a:r>
          </a:p>
          <a:p>
            <a:pPr marL="0" indent="0">
              <a:buFont typeface="Arial"/>
              <a:buNone/>
            </a:pPr>
            <a:r>
              <a:rPr lang="fr-FR" sz="2400" dirty="0"/>
              <a:t>Sur son rôle, le parent-correspondant est : </a:t>
            </a:r>
          </a:p>
          <a:p>
            <a:pPr marL="0" indent="0">
              <a:buNone/>
            </a:pPr>
            <a:endParaRPr lang="fr-FR" sz="2400" dirty="0"/>
          </a:p>
        </p:txBody>
      </p:sp>
      <p:sp>
        <p:nvSpPr>
          <p:cNvPr id="8" name="Espace réservé du contenu 2">
            <a:extLst>
              <a:ext uri="{FF2B5EF4-FFF2-40B4-BE49-F238E27FC236}">
                <a16:creationId xmlns:a16="http://schemas.microsoft.com/office/drawing/2014/main" id="{F3FEFFFB-2ABB-4A07-B106-2554F8D7411E}"/>
              </a:ext>
            </a:extLst>
          </p:cNvPr>
          <p:cNvSpPr txBox="1">
            <a:spLocks/>
          </p:cNvSpPr>
          <p:nvPr/>
        </p:nvSpPr>
        <p:spPr>
          <a:xfrm>
            <a:off x="838200" y="3768664"/>
            <a:ext cx="10515600" cy="3092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2400" b="1" u="sng" dirty="0">
                <a:solidFill>
                  <a:srgbClr val="89C641"/>
                </a:solidFill>
              </a:rPr>
              <a:t>Un porte-parole</a:t>
            </a:r>
          </a:p>
          <a:p>
            <a:pPr marL="0" indent="0">
              <a:buNone/>
            </a:pPr>
            <a:r>
              <a:rPr lang="fr-FR" sz="2400" dirty="0"/>
              <a:t>Il fait remonter les questions et facilite la circulation de l’information entre les parents, le professeur principal, le responsable de la vie scolaire de l’établissement, le président de l’APEL.</a:t>
            </a:r>
          </a:p>
          <a:p>
            <a:endParaRPr lang="fr-FR" sz="2400" dirty="0"/>
          </a:p>
        </p:txBody>
      </p:sp>
    </p:spTree>
    <p:extLst>
      <p:ext uri="{BB962C8B-B14F-4D97-AF65-F5344CB8AC3E}">
        <p14:creationId xmlns:p14="http://schemas.microsoft.com/office/powerpoint/2010/main" val="1569881873"/>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0BACE-A89A-4A48-8FFD-8A4B6005A794}"/>
              </a:ext>
            </a:extLst>
          </p:cNvPr>
          <p:cNvSpPr>
            <a:spLocks noGrp="1"/>
          </p:cNvSpPr>
          <p:nvPr>
            <p:ph type="title"/>
          </p:nvPr>
        </p:nvSpPr>
        <p:spPr/>
        <p:txBody>
          <a:bodyPr/>
          <a:lstStyle/>
          <a:p>
            <a:r>
              <a:rPr lang="fr-FR" dirty="0"/>
              <a:t>Présentation de la charte </a:t>
            </a:r>
          </a:p>
        </p:txBody>
      </p:sp>
      <p:sp>
        <p:nvSpPr>
          <p:cNvPr id="3" name="Espace réservé du contenu 2">
            <a:extLst>
              <a:ext uri="{FF2B5EF4-FFF2-40B4-BE49-F238E27FC236}">
                <a16:creationId xmlns:a16="http://schemas.microsoft.com/office/drawing/2014/main" id="{B35336B8-67DB-42E7-927D-7267EE50DA90}"/>
              </a:ext>
            </a:extLst>
          </p:cNvPr>
          <p:cNvSpPr>
            <a:spLocks noGrp="1"/>
          </p:cNvSpPr>
          <p:nvPr>
            <p:ph idx="1"/>
          </p:nvPr>
        </p:nvSpPr>
        <p:spPr>
          <a:xfrm>
            <a:off x="838200" y="2852738"/>
            <a:ext cx="10515600" cy="1539380"/>
          </a:xfrm>
        </p:spPr>
        <p:txBody>
          <a:bodyPr>
            <a:normAutofit/>
          </a:bodyPr>
          <a:lstStyle/>
          <a:p>
            <a:pPr marL="0" indent="0" algn="ctr">
              <a:buNone/>
            </a:pPr>
            <a:r>
              <a:rPr lang="fr-FR" sz="2400" b="1" u="sng" dirty="0">
                <a:solidFill>
                  <a:srgbClr val="3C07CB"/>
                </a:solidFill>
              </a:rPr>
              <a:t>Article 3 </a:t>
            </a:r>
          </a:p>
          <a:p>
            <a:pPr marL="0" indent="0">
              <a:buNone/>
            </a:pPr>
            <a:r>
              <a:rPr lang="fr-FR" sz="2400" dirty="0"/>
              <a:t>Sur son rôle, le parent-correspondant est : </a:t>
            </a:r>
          </a:p>
          <a:p>
            <a:endParaRPr lang="fr-FR" sz="2400" dirty="0"/>
          </a:p>
        </p:txBody>
      </p:sp>
      <p:sp>
        <p:nvSpPr>
          <p:cNvPr id="4" name="Espace réservé de la date 3">
            <a:extLst>
              <a:ext uri="{FF2B5EF4-FFF2-40B4-BE49-F238E27FC236}">
                <a16:creationId xmlns:a16="http://schemas.microsoft.com/office/drawing/2014/main" id="{82BB9D42-D604-4998-A784-826CF6D0A8A5}"/>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8D397E95-41B4-404D-A0FA-B45336CF7BCA}"/>
              </a:ext>
            </a:extLst>
          </p:cNvPr>
          <p:cNvSpPr>
            <a:spLocks noGrp="1"/>
          </p:cNvSpPr>
          <p:nvPr>
            <p:ph type="ftr" sz="quarter" idx="11"/>
          </p:nvPr>
        </p:nvSpPr>
        <p:spPr/>
        <p:txBody>
          <a:bodyPr/>
          <a:lstStyle/>
          <a:p>
            <a:r>
              <a:rPr lang="fr-FR"/>
              <a:t>Réunion des Parents Correspondants</a:t>
            </a:r>
          </a:p>
        </p:txBody>
      </p:sp>
      <p:sp>
        <p:nvSpPr>
          <p:cNvPr id="7" name="Espace réservé du contenu 2">
            <a:extLst>
              <a:ext uri="{FF2B5EF4-FFF2-40B4-BE49-F238E27FC236}">
                <a16:creationId xmlns:a16="http://schemas.microsoft.com/office/drawing/2014/main" id="{81AEE424-E8C7-4965-B6EF-E696F63571CF}"/>
              </a:ext>
            </a:extLst>
          </p:cNvPr>
          <p:cNvSpPr txBox="1">
            <a:spLocks/>
          </p:cNvSpPr>
          <p:nvPr/>
        </p:nvSpPr>
        <p:spPr>
          <a:xfrm>
            <a:off x="838200" y="3768664"/>
            <a:ext cx="10515600" cy="3092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fr-FR" sz="2400" b="1" u="sng" dirty="0">
                <a:solidFill>
                  <a:srgbClr val="89C641"/>
                </a:solidFill>
              </a:rPr>
              <a:t>Un médiateur</a:t>
            </a:r>
            <a:endParaRPr lang="fr-FR" sz="2400" b="1" dirty="0">
              <a:solidFill>
                <a:srgbClr val="89C641"/>
              </a:solidFill>
            </a:endParaRPr>
          </a:p>
          <a:p>
            <a:pPr marL="0" indent="0">
              <a:buFont typeface="Arial"/>
              <a:buNone/>
            </a:pPr>
            <a:r>
              <a:rPr lang="fr-FR" sz="2400" dirty="0"/>
              <a:t>A la demande de parents,  il intervient lorsqu’il y a une difficulté à régler, un conflit à aplanir.</a:t>
            </a:r>
          </a:p>
          <a:p>
            <a:endParaRPr lang="fr-FR" sz="2400" dirty="0"/>
          </a:p>
        </p:txBody>
      </p:sp>
    </p:spTree>
    <p:extLst>
      <p:ext uri="{BB962C8B-B14F-4D97-AF65-F5344CB8AC3E}">
        <p14:creationId xmlns:p14="http://schemas.microsoft.com/office/powerpoint/2010/main" val="3656263902"/>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C5635-11AA-4042-8050-973725B779EC}"/>
              </a:ext>
            </a:extLst>
          </p:cNvPr>
          <p:cNvSpPr>
            <a:spLocks noGrp="1"/>
          </p:cNvSpPr>
          <p:nvPr>
            <p:ph type="title"/>
          </p:nvPr>
        </p:nvSpPr>
        <p:spPr/>
        <p:txBody>
          <a:bodyPr/>
          <a:lstStyle/>
          <a:p>
            <a:r>
              <a:rPr lang="fr-FR" dirty="0"/>
              <a:t>Présentation de la charte </a:t>
            </a:r>
          </a:p>
        </p:txBody>
      </p:sp>
      <p:sp>
        <p:nvSpPr>
          <p:cNvPr id="4" name="Espace réservé de la date 3">
            <a:extLst>
              <a:ext uri="{FF2B5EF4-FFF2-40B4-BE49-F238E27FC236}">
                <a16:creationId xmlns:a16="http://schemas.microsoft.com/office/drawing/2014/main" id="{E6C2BAC9-4CE3-4906-AB93-E66684D1C8D4}"/>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F3F98EE9-F2DB-4C4A-A38A-A5A5E89924D9}"/>
              </a:ext>
            </a:extLst>
          </p:cNvPr>
          <p:cNvSpPr>
            <a:spLocks noGrp="1"/>
          </p:cNvSpPr>
          <p:nvPr>
            <p:ph type="ftr" sz="quarter" idx="11"/>
          </p:nvPr>
        </p:nvSpPr>
        <p:spPr/>
        <p:txBody>
          <a:bodyPr/>
          <a:lstStyle/>
          <a:p>
            <a:r>
              <a:rPr lang="fr-FR" dirty="0"/>
              <a:t>Réunion des Parents Correspondants</a:t>
            </a:r>
          </a:p>
        </p:txBody>
      </p:sp>
      <p:sp>
        <p:nvSpPr>
          <p:cNvPr id="6" name="Espace réservé du contenu 2">
            <a:extLst>
              <a:ext uri="{FF2B5EF4-FFF2-40B4-BE49-F238E27FC236}">
                <a16:creationId xmlns:a16="http://schemas.microsoft.com/office/drawing/2014/main" id="{3CB162F0-B3E7-4BD6-AB9B-03A48D006B6E}"/>
              </a:ext>
            </a:extLst>
          </p:cNvPr>
          <p:cNvSpPr txBox="1">
            <a:spLocks/>
          </p:cNvSpPr>
          <p:nvPr/>
        </p:nvSpPr>
        <p:spPr>
          <a:xfrm>
            <a:off x="838200" y="2852738"/>
            <a:ext cx="10515600" cy="14344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sz="2400" b="1" u="sng" dirty="0">
                <a:solidFill>
                  <a:srgbClr val="3C07CB"/>
                </a:solidFill>
              </a:rPr>
              <a:t>Article 3 </a:t>
            </a:r>
          </a:p>
          <a:p>
            <a:pPr marL="0" indent="0">
              <a:buFont typeface="Arial"/>
              <a:buNone/>
            </a:pPr>
            <a:r>
              <a:rPr lang="fr-FR" sz="2400" dirty="0"/>
              <a:t>Sur son rôle, le parent-correspondant est : </a:t>
            </a:r>
          </a:p>
          <a:p>
            <a:pPr marL="0" indent="0">
              <a:buNone/>
            </a:pPr>
            <a:endParaRPr lang="fr-FR" sz="2400" dirty="0"/>
          </a:p>
        </p:txBody>
      </p:sp>
      <p:sp>
        <p:nvSpPr>
          <p:cNvPr id="7" name="Espace réservé du contenu 2">
            <a:extLst>
              <a:ext uri="{FF2B5EF4-FFF2-40B4-BE49-F238E27FC236}">
                <a16:creationId xmlns:a16="http://schemas.microsoft.com/office/drawing/2014/main" id="{B3F4F902-44A4-4F81-8666-101B312013C1}"/>
              </a:ext>
            </a:extLst>
          </p:cNvPr>
          <p:cNvSpPr txBox="1">
            <a:spLocks/>
          </p:cNvSpPr>
          <p:nvPr/>
        </p:nvSpPr>
        <p:spPr>
          <a:xfrm>
            <a:off x="838200" y="3768664"/>
            <a:ext cx="10515600" cy="3092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r-FR" sz="2400" b="1" u="sng" dirty="0">
                <a:solidFill>
                  <a:srgbClr val="89C641"/>
                </a:solidFill>
              </a:rPr>
              <a:t>Un lien entre les familles et l’APEL</a:t>
            </a:r>
            <a:endParaRPr lang="fr-FR" sz="2400" b="1" dirty="0">
              <a:solidFill>
                <a:srgbClr val="89C641"/>
              </a:solidFill>
            </a:endParaRPr>
          </a:p>
          <a:p>
            <a:pPr marL="0" indent="0">
              <a:buNone/>
            </a:pPr>
            <a:r>
              <a:rPr lang="fr-FR" sz="2400" dirty="0"/>
              <a:t>Il informe l’APEL de toute question appelant une action éducative plus large ou plus concertée ; il informe ou aiguille les parents vers les personnes ou les services de l’APEL susceptibles de répondre à leurs besoins d’informations spécifiques. </a:t>
            </a:r>
          </a:p>
          <a:p>
            <a:endParaRPr lang="fr-FR" sz="2400" dirty="0"/>
          </a:p>
        </p:txBody>
      </p:sp>
    </p:spTree>
    <p:extLst>
      <p:ext uri="{BB962C8B-B14F-4D97-AF65-F5344CB8AC3E}">
        <p14:creationId xmlns:p14="http://schemas.microsoft.com/office/powerpoint/2010/main" val="862035619"/>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9BB2FD-546A-4915-A582-AD0A448847AB}"/>
              </a:ext>
            </a:extLst>
          </p:cNvPr>
          <p:cNvSpPr>
            <a:spLocks noGrp="1"/>
          </p:cNvSpPr>
          <p:nvPr>
            <p:ph type="title"/>
          </p:nvPr>
        </p:nvSpPr>
        <p:spPr/>
        <p:txBody>
          <a:bodyPr/>
          <a:lstStyle/>
          <a:p>
            <a:r>
              <a:rPr lang="fr-FR" dirty="0"/>
              <a:t>Présentation de la charte </a:t>
            </a:r>
          </a:p>
        </p:txBody>
      </p:sp>
      <p:sp>
        <p:nvSpPr>
          <p:cNvPr id="4" name="Espace réservé de la date 3">
            <a:extLst>
              <a:ext uri="{FF2B5EF4-FFF2-40B4-BE49-F238E27FC236}">
                <a16:creationId xmlns:a16="http://schemas.microsoft.com/office/drawing/2014/main" id="{0DF85D76-2869-4565-A09A-BF54F6BF4044}"/>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718524B7-66D8-45E8-AAF8-05454D9A5107}"/>
              </a:ext>
            </a:extLst>
          </p:cNvPr>
          <p:cNvSpPr>
            <a:spLocks noGrp="1"/>
          </p:cNvSpPr>
          <p:nvPr>
            <p:ph type="ftr" sz="quarter" idx="11"/>
          </p:nvPr>
        </p:nvSpPr>
        <p:spPr/>
        <p:txBody>
          <a:bodyPr/>
          <a:lstStyle/>
          <a:p>
            <a:r>
              <a:rPr lang="fr-FR" dirty="0"/>
              <a:t>Réunion des Parents Correspondants</a:t>
            </a:r>
          </a:p>
        </p:txBody>
      </p:sp>
      <p:sp>
        <p:nvSpPr>
          <p:cNvPr id="9" name="Espace réservé du contenu 2">
            <a:extLst>
              <a:ext uri="{FF2B5EF4-FFF2-40B4-BE49-F238E27FC236}">
                <a16:creationId xmlns:a16="http://schemas.microsoft.com/office/drawing/2014/main" id="{068E30A2-FD15-45D0-BBE6-AFF95D2E7FA0}"/>
              </a:ext>
            </a:extLst>
          </p:cNvPr>
          <p:cNvSpPr txBox="1">
            <a:spLocks/>
          </p:cNvSpPr>
          <p:nvPr/>
        </p:nvSpPr>
        <p:spPr>
          <a:xfrm>
            <a:off x="838200" y="2852738"/>
            <a:ext cx="10515600" cy="14344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sz="2400" b="1" u="sng" dirty="0">
                <a:solidFill>
                  <a:srgbClr val="3C07CB"/>
                </a:solidFill>
              </a:rPr>
              <a:t>Article 4</a:t>
            </a:r>
          </a:p>
          <a:p>
            <a:pPr marL="0" indent="0">
              <a:buNone/>
            </a:pPr>
            <a:r>
              <a:rPr lang="fr-FR" sz="2400" dirty="0"/>
              <a:t>Sur ses engagements : le parent correspondant s’engage à : </a:t>
            </a:r>
          </a:p>
          <a:p>
            <a:pPr marL="0" indent="0">
              <a:buNone/>
            </a:pPr>
            <a:endParaRPr lang="fr-FR" sz="2400" dirty="0"/>
          </a:p>
        </p:txBody>
      </p:sp>
      <p:sp>
        <p:nvSpPr>
          <p:cNvPr id="10" name="Espace réservé du contenu 2">
            <a:extLst>
              <a:ext uri="{FF2B5EF4-FFF2-40B4-BE49-F238E27FC236}">
                <a16:creationId xmlns:a16="http://schemas.microsoft.com/office/drawing/2014/main" id="{919D1188-4C4E-4C0A-BAD4-CF9BE2BA6489}"/>
              </a:ext>
            </a:extLst>
          </p:cNvPr>
          <p:cNvSpPr txBox="1">
            <a:spLocks/>
          </p:cNvSpPr>
          <p:nvPr/>
        </p:nvSpPr>
        <p:spPr>
          <a:xfrm>
            <a:off x="838200" y="3768664"/>
            <a:ext cx="10515600" cy="3092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0"/>
            <a:r>
              <a:rPr lang="fr-FR" sz="2400" dirty="0"/>
              <a:t>Représenter l’ensemble des parents de la classe </a:t>
            </a:r>
          </a:p>
          <a:p>
            <a:pPr lvl="0"/>
            <a:r>
              <a:rPr lang="fr-FR" sz="2400" dirty="0"/>
              <a:t>Etablir des liens avec les parents d’une classe et l’équipe éducative </a:t>
            </a:r>
          </a:p>
          <a:p>
            <a:pPr lvl="0"/>
            <a:r>
              <a:rPr lang="fr-FR" sz="2400" dirty="0"/>
              <a:t>Agir au service des enfants et des parents </a:t>
            </a:r>
          </a:p>
          <a:p>
            <a:r>
              <a:rPr lang="fr-FR" sz="2400" dirty="0"/>
              <a:t>Respecter toutes personnes : enfants, parents, enseignants…</a:t>
            </a:r>
          </a:p>
          <a:p>
            <a:endParaRPr lang="fr-FR" sz="2400" dirty="0"/>
          </a:p>
        </p:txBody>
      </p:sp>
    </p:spTree>
    <p:extLst>
      <p:ext uri="{BB962C8B-B14F-4D97-AF65-F5344CB8AC3E}">
        <p14:creationId xmlns:p14="http://schemas.microsoft.com/office/powerpoint/2010/main" val="1984710660"/>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DC52D0-25A7-4631-BC77-3E6E80978290}"/>
              </a:ext>
            </a:extLst>
          </p:cNvPr>
          <p:cNvSpPr>
            <a:spLocks noGrp="1"/>
          </p:cNvSpPr>
          <p:nvPr>
            <p:ph type="title"/>
          </p:nvPr>
        </p:nvSpPr>
        <p:spPr/>
        <p:txBody>
          <a:bodyPr/>
          <a:lstStyle/>
          <a:p>
            <a:r>
              <a:rPr lang="fr-FR" dirty="0"/>
              <a:t>Présentation de la charte </a:t>
            </a:r>
          </a:p>
        </p:txBody>
      </p:sp>
      <p:sp>
        <p:nvSpPr>
          <p:cNvPr id="4" name="Espace réservé de la date 3">
            <a:extLst>
              <a:ext uri="{FF2B5EF4-FFF2-40B4-BE49-F238E27FC236}">
                <a16:creationId xmlns:a16="http://schemas.microsoft.com/office/drawing/2014/main" id="{A5BFB8E0-72EA-4ECE-AF08-6834E55A9F3E}"/>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E5FD16AA-1890-4370-B4FD-7B402C1A2174}"/>
              </a:ext>
            </a:extLst>
          </p:cNvPr>
          <p:cNvSpPr>
            <a:spLocks noGrp="1"/>
          </p:cNvSpPr>
          <p:nvPr>
            <p:ph type="ftr" sz="quarter" idx="11"/>
          </p:nvPr>
        </p:nvSpPr>
        <p:spPr/>
        <p:txBody>
          <a:bodyPr/>
          <a:lstStyle/>
          <a:p>
            <a:r>
              <a:rPr lang="fr-FR"/>
              <a:t>Réunion des Parents Correspondants</a:t>
            </a:r>
          </a:p>
        </p:txBody>
      </p:sp>
      <p:sp>
        <p:nvSpPr>
          <p:cNvPr id="6" name="Espace réservé du contenu 2">
            <a:extLst>
              <a:ext uri="{FF2B5EF4-FFF2-40B4-BE49-F238E27FC236}">
                <a16:creationId xmlns:a16="http://schemas.microsoft.com/office/drawing/2014/main" id="{F7568D86-ACE0-421C-9EF4-D13BD46AE0E3}"/>
              </a:ext>
            </a:extLst>
          </p:cNvPr>
          <p:cNvSpPr txBox="1">
            <a:spLocks/>
          </p:cNvSpPr>
          <p:nvPr/>
        </p:nvSpPr>
        <p:spPr>
          <a:xfrm>
            <a:off x="838200" y="2852738"/>
            <a:ext cx="10515600" cy="14344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sz="2400" b="1" u="sng" dirty="0">
                <a:solidFill>
                  <a:srgbClr val="3C07CB"/>
                </a:solidFill>
              </a:rPr>
              <a:t>Article 4</a:t>
            </a:r>
          </a:p>
          <a:p>
            <a:pPr marL="0" indent="0">
              <a:buNone/>
            </a:pPr>
            <a:r>
              <a:rPr lang="fr-FR" sz="2400" dirty="0"/>
              <a:t>Sur ses engagements : le parent correspondant s’engage à : </a:t>
            </a:r>
          </a:p>
          <a:p>
            <a:pPr marL="0" indent="0">
              <a:buNone/>
            </a:pPr>
            <a:endParaRPr lang="fr-FR" dirty="0"/>
          </a:p>
        </p:txBody>
      </p:sp>
      <p:sp>
        <p:nvSpPr>
          <p:cNvPr id="7" name="Espace réservé du contenu 2">
            <a:extLst>
              <a:ext uri="{FF2B5EF4-FFF2-40B4-BE49-F238E27FC236}">
                <a16:creationId xmlns:a16="http://schemas.microsoft.com/office/drawing/2014/main" id="{1F7E3D40-2813-432A-BD14-26EF92635F3E}"/>
              </a:ext>
            </a:extLst>
          </p:cNvPr>
          <p:cNvSpPr txBox="1">
            <a:spLocks/>
          </p:cNvSpPr>
          <p:nvPr/>
        </p:nvSpPr>
        <p:spPr>
          <a:xfrm>
            <a:off x="838200" y="3768664"/>
            <a:ext cx="10515600" cy="3092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0"/>
            <a:r>
              <a:rPr lang="fr-FR" sz="2400" dirty="0"/>
              <a:t>Se montrer discret et respecter la confidentialité de ce qui peut lui être confié (propos, documents) </a:t>
            </a:r>
          </a:p>
          <a:p>
            <a:pPr lvl="0"/>
            <a:r>
              <a:rPr lang="fr-FR" sz="2400" dirty="0"/>
              <a:t>Effectuer sa mission en lien avec l’APEL et lui rendre compte de son activité </a:t>
            </a:r>
          </a:p>
          <a:p>
            <a:pPr lvl="0"/>
            <a:r>
              <a:rPr lang="fr-FR" sz="2400" dirty="0"/>
              <a:t>Respecter la présente charte.  </a:t>
            </a:r>
          </a:p>
          <a:p>
            <a:pPr lvl="0"/>
            <a:r>
              <a:rPr lang="fr-FR" sz="2400" dirty="0"/>
              <a:t>Ne pas utiliser les données personnelles qui lui sont confiées à des fins commerciales ni à les diffuser à des tiers. </a:t>
            </a:r>
          </a:p>
          <a:p>
            <a:endParaRPr lang="fr-FR" dirty="0"/>
          </a:p>
        </p:txBody>
      </p:sp>
    </p:spTree>
    <p:extLst>
      <p:ext uri="{BB962C8B-B14F-4D97-AF65-F5344CB8AC3E}">
        <p14:creationId xmlns:p14="http://schemas.microsoft.com/office/powerpoint/2010/main" val="500767087"/>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B5AD00-C7FB-47CE-BE8C-B9872B6F1E79}"/>
              </a:ext>
            </a:extLst>
          </p:cNvPr>
          <p:cNvSpPr>
            <a:spLocks noGrp="1"/>
          </p:cNvSpPr>
          <p:nvPr>
            <p:ph type="title"/>
          </p:nvPr>
        </p:nvSpPr>
        <p:spPr/>
        <p:txBody>
          <a:bodyPr/>
          <a:lstStyle/>
          <a:p>
            <a:r>
              <a:rPr lang="fr-FR" dirty="0"/>
              <a:t>Présentation de la charte </a:t>
            </a:r>
          </a:p>
        </p:txBody>
      </p:sp>
      <p:sp>
        <p:nvSpPr>
          <p:cNvPr id="4" name="Espace réservé de la date 3">
            <a:extLst>
              <a:ext uri="{FF2B5EF4-FFF2-40B4-BE49-F238E27FC236}">
                <a16:creationId xmlns:a16="http://schemas.microsoft.com/office/drawing/2014/main" id="{9FBA7C8F-93E7-4643-9E1A-B8203351F5DE}"/>
              </a:ext>
            </a:extLst>
          </p:cNvPr>
          <p:cNvSpPr>
            <a:spLocks noGrp="1"/>
          </p:cNvSpPr>
          <p:nvPr>
            <p:ph type="dt" sz="half" idx="10"/>
          </p:nvPr>
        </p:nvSpPr>
        <p:spPr/>
        <p:txBody>
          <a:bodyPr/>
          <a:lstStyle/>
          <a:p>
            <a:fld id="{A807C39C-1F2D-D646-AC43-B86DE26E2F72}" type="datetime1">
              <a:rPr lang="fr-LU" smtClean="0"/>
              <a:pPr/>
              <a:t>04/04/2022</a:t>
            </a:fld>
            <a:endParaRPr lang="fr-FR" dirty="0"/>
          </a:p>
        </p:txBody>
      </p:sp>
      <p:sp>
        <p:nvSpPr>
          <p:cNvPr id="5" name="Espace réservé du pied de page 4">
            <a:extLst>
              <a:ext uri="{FF2B5EF4-FFF2-40B4-BE49-F238E27FC236}">
                <a16:creationId xmlns:a16="http://schemas.microsoft.com/office/drawing/2014/main" id="{242D240E-F5A2-409F-B339-5FDD31AE23C6}"/>
              </a:ext>
            </a:extLst>
          </p:cNvPr>
          <p:cNvSpPr>
            <a:spLocks noGrp="1"/>
          </p:cNvSpPr>
          <p:nvPr>
            <p:ph type="ftr" sz="quarter" idx="11"/>
          </p:nvPr>
        </p:nvSpPr>
        <p:spPr/>
        <p:txBody>
          <a:bodyPr/>
          <a:lstStyle/>
          <a:p>
            <a:r>
              <a:rPr lang="fr-FR"/>
              <a:t>Réunion des Parents Correspondants</a:t>
            </a:r>
          </a:p>
        </p:txBody>
      </p:sp>
      <p:sp>
        <p:nvSpPr>
          <p:cNvPr id="8" name="Espace réservé du contenu 2">
            <a:extLst>
              <a:ext uri="{FF2B5EF4-FFF2-40B4-BE49-F238E27FC236}">
                <a16:creationId xmlns:a16="http://schemas.microsoft.com/office/drawing/2014/main" id="{668A68A4-805F-44E4-852E-E14A726D9586}"/>
              </a:ext>
            </a:extLst>
          </p:cNvPr>
          <p:cNvSpPr txBox="1">
            <a:spLocks/>
          </p:cNvSpPr>
          <p:nvPr/>
        </p:nvSpPr>
        <p:spPr>
          <a:xfrm>
            <a:off x="838200" y="2852738"/>
            <a:ext cx="10515600" cy="14344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sz="2400" b="1" u="sng" dirty="0">
                <a:solidFill>
                  <a:srgbClr val="3C07CB"/>
                </a:solidFill>
              </a:rPr>
              <a:t>Article 4</a:t>
            </a:r>
          </a:p>
          <a:p>
            <a:pPr marL="0" indent="0">
              <a:buNone/>
            </a:pPr>
            <a:r>
              <a:rPr lang="fr-FR" sz="2400" u="sng" dirty="0">
                <a:solidFill>
                  <a:srgbClr val="3C07CB"/>
                </a:solidFill>
              </a:rPr>
              <a:t>Ce qu’il doit éviter </a:t>
            </a:r>
            <a:endParaRPr lang="fr-FR" sz="2400" dirty="0">
              <a:solidFill>
                <a:srgbClr val="3C07CB"/>
              </a:solidFill>
            </a:endParaRPr>
          </a:p>
          <a:p>
            <a:pPr marL="0" indent="0">
              <a:buNone/>
            </a:pPr>
            <a:endParaRPr lang="fr-FR" dirty="0"/>
          </a:p>
        </p:txBody>
      </p:sp>
      <p:sp>
        <p:nvSpPr>
          <p:cNvPr id="9" name="Espace réservé du contenu 2">
            <a:extLst>
              <a:ext uri="{FF2B5EF4-FFF2-40B4-BE49-F238E27FC236}">
                <a16:creationId xmlns:a16="http://schemas.microsoft.com/office/drawing/2014/main" id="{3537F369-2323-4AC9-B5DB-B85343A8333D}"/>
              </a:ext>
            </a:extLst>
          </p:cNvPr>
          <p:cNvSpPr txBox="1">
            <a:spLocks/>
          </p:cNvSpPr>
          <p:nvPr/>
        </p:nvSpPr>
        <p:spPr>
          <a:xfrm>
            <a:off x="838200" y="3768664"/>
            <a:ext cx="10515600" cy="3092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0"/>
            <a:r>
              <a:rPr lang="fr-FR" sz="2400" dirty="0"/>
              <a:t>Colporter des rumeurs</a:t>
            </a:r>
          </a:p>
          <a:p>
            <a:pPr lvl="0"/>
            <a:r>
              <a:rPr lang="fr-FR" sz="2400" dirty="0"/>
              <a:t>Agir seul </a:t>
            </a:r>
          </a:p>
          <a:p>
            <a:pPr lvl="0"/>
            <a:r>
              <a:rPr lang="fr-FR" sz="2400" dirty="0"/>
              <a:t>Défendre des intérêts personnels de son enfant, ne voir la classe qu’au travers de son enfant</a:t>
            </a:r>
          </a:p>
          <a:p>
            <a:pPr lvl="0"/>
            <a:r>
              <a:rPr lang="fr-FR" sz="2400" dirty="0"/>
              <a:t>Afficher une attitude critique et interférer dans une quelconque décision de l’établissement </a:t>
            </a:r>
          </a:p>
          <a:p>
            <a:endParaRPr lang="fr-FR" dirty="0"/>
          </a:p>
        </p:txBody>
      </p:sp>
    </p:spTree>
    <p:extLst>
      <p:ext uri="{BB962C8B-B14F-4D97-AF65-F5344CB8AC3E}">
        <p14:creationId xmlns:p14="http://schemas.microsoft.com/office/powerpoint/2010/main" val="3292180837"/>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51EA75-0EDA-4943-A3DA-5A891FC7D9D8}"/>
              </a:ext>
            </a:extLst>
          </p:cNvPr>
          <p:cNvSpPr>
            <a:spLocks noGrp="1"/>
          </p:cNvSpPr>
          <p:nvPr>
            <p:ph type="title"/>
          </p:nvPr>
        </p:nvSpPr>
        <p:spPr/>
        <p:txBody>
          <a:bodyPr/>
          <a:lstStyle/>
          <a:p>
            <a:r>
              <a:rPr lang="fr-FR" dirty="0"/>
              <a:t>Présentation de la charte </a:t>
            </a:r>
          </a:p>
        </p:txBody>
      </p:sp>
      <p:sp>
        <p:nvSpPr>
          <p:cNvPr id="4" name="Espace réservé de la date 3">
            <a:extLst>
              <a:ext uri="{FF2B5EF4-FFF2-40B4-BE49-F238E27FC236}">
                <a16:creationId xmlns:a16="http://schemas.microsoft.com/office/drawing/2014/main" id="{7305182B-E267-4748-81B5-97AD7BA3D710}"/>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0B3E7C39-E822-4CF5-AD2A-D8ABE4641548}"/>
              </a:ext>
            </a:extLst>
          </p:cNvPr>
          <p:cNvSpPr>
            <a:spLocks noGrp="1"/>
          </p:cNvSpPr>
          <p:nvPr>
            <p:ph type="ftr" sz="quarter" idx="11"/>
          </p:nvPr>
        </p:nvSpPr>
        <p:spPr/>
        <p:txBody>
          <a:bodyPr/>
          <a:lstStyle/>
          <a:p>
            <a:r>
              <a:rPr lang="fr-FR"/>
              <a:t>Réunion des Parents Correspondants</a:t>
            </a:r>
          </a:p>
        </p:txBody>
      </p:sp>
      <p:sp>
        <p:nvSpPr>
          <p:cNvPr id="6" name="Espace réservé du contenu 2">
            <a:extLst>
              <a:ext uri="{FF2B5EF4-FFF2-40B4-BE49-F238E27FC236}">
                <a16:creationId xmlns:a16="http://schemas.microsoft.com/office/drawing/2014/main" id="{135C8108-BA5C-461C-8C52-2D70FDC342F4}"/>
              </a:ext>
            </a:extLst>
          </p:cNvPr>
          <p:cNvSpPr txBox="1">
            <a:spLocks/>
          </p:cNvSpPr>
          <p:nvPr/>
        </p:nvSpPr>
        <p:spPr>
          <a:xfrm>
            <a:off x="838200" y="2852738"/>
            <a:ext cx="10515600" cy="915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sz="2400" b="1" u="sng" dirty="0">
                <a:solidFill>
                  <a:srgbClr val="3C07CB"/>
                </a:solidFill>
              </a:rPr>
              <a:t>Article 4</a:t>
            </a:r>
          </a:p>
          <a:p>
            <a:pPr marL="0" indent="0">
              <a:buNone/>
            </a:pPr>
            <a:r>
              <a:rPr lang="fr-FR" sz="2400" u="sng" dirty="0">
                <a:solidFill>
                  <a:srgbClr val="3C07CB"/>
                </a:solidFill>
              </a:rPr>
              <a:t>Ce qu’il doit éviter </a:t>
            </a:r>
          </a:p>
          <a:p>
            <a:pPr marL="0" indent="0">
              <a:buNone/>
            </a:pPr>
            <a:endParaRPr lang="fr-FR" sz="2400" u="sng" dirty="0">
              <a:solidFill>
                <a:srgbClr val="3C07CB"/>
              </a:solidFill>
            </a:endParaRPr>
          </a:p>
          <a:p>
            <a:pPr marL="0" indent="0">
              <a:buNone/>
            </a:pPr>
            <a:endParaRPr lang="fr-FR" sz="2400" u="sng" dirty="0">
              <a:solidFill>
                <a:srgbClr val="3C07CB"/>
              </a:solidFill>
            </a:endParaRPr>
          </a:p>
          <a:p>
            <a:pPr marL="0" indent="0">
              <a:buNone/>
            </a:pPr>
            <a:endParaRPr lang="fr-FR" sz="2400" u="sng" dirty="0">
              <a:solidFill>
                <a:srgbClr val="3C07CB"/>
              </a:solidFill>
            </a:endParaRPr>
          </a:p>
          <a:p>
            <a:pPr marL="0" indent="0">
              <a:buNone/>
            </a:pPr>
            <a:endParaRPr lang="fr-FR" sz="2400" u="sng" dirty="0">
              <a:solidFill>
                <a:srgbClr val="3C07CB"/>
              </a:solidFill>
            </a:endParaRPr>
          </a:p>
          <a:p>
            <a:pPr marL="0" indent="0">
              <a:buNone/>
            </a:pPr>
            <a:endParaRPr lang="fr-FR" sz="2400" dirty="0">
              <a:solidFill>
                <a:srgbClr val="3C07CB"/>
              </a:solidFill>
            </a:endParaRPr>
          </a:p>
          <a:p>
            <a:pPr marL="0" indent="0">
              <a:buNone/>
            </a:pPr>
            <a:endParaRPr lang="fr-FR" dirty="0"/>
          </a:p>
        </p:txBody>
      </p:sp>
      <p:sp>
        <p:nvSpPr>
          <p:cNvPr id="7" name="Espace réservé du contenu 2">
            <a:extLst>
              <a:ext uri="{FF2B5EF4-FFF2-40B4-BE49-F238E27FC236}">
                <a16:creationId xmlns:a16="http://schemas.microsoft.com/office/drawing/2014/main" id="{984054DB-85AB-4D65-BFF4-2F447EC0C0D1}"/>
              </a:ext>
            </a:extLst>
          </p:cNvPr>
          <p:cNvSpPr txBox="1">
            <a:spLocks/>
          </p:cNvSpPr>
          <p:nvPr/>
        </p:nvSpPr>
        <p:spPr>
          <a:xfrm>
            <a:off x="838200" y="3768664"/>
            <a:ext cx="10515600" cy="30925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0"/>
            <a:endParaRPr lang="fr-FR" sz="2400" dirty="0"/>
          </a:p>
          <a:p>
            <a:pPr lvl="0"/>
            <a:r>
              <a:rPr lang="fr-FR" sz="2400" dirty="0"/>
              <a:t>Envenimer les revendications des parents </a:t>
            </a:r>
          </a:p>
          <a:p>
            <a:pPr lvl="0"/>
            <a:r>
              <a:rPr lang="fr-FR" sz="2400" dirty="0"/>
              <a:t>Remettre en cause les méthodes pédagogiques des professeurs</a:t>
            </a:r>
          </a:p>
          <a:p>
            <a:pPr lvl="0"/>
            <a:r>
              <a:rPr lang="fr-FR" sz="2400" dirty="0"/>
              <a:t>Donner son interprétation personnelle aux </a:t>
            </a:r>
            <a:r>
              <a:rPr lang="fr-FR" sz="2400" dirty="0" err="1"/>
              <a:t>compte-rendus</a:t>
            </a:r>
            <a:r>
              <a:rPr lang="fr-FR" sz="2400" dirty="0"/>
              <a:t> </a:t>
            </a:r>
          </a:p>
          <a:p>
            <a:pPr lvl="0"/>
            <a:r>
              <a:rPr lang="fr-FR" sz="2400" dirty="0"/>
              <a:t>Oublier de rendre compte des actions entreprises </a:t>
            </a:r>
          </a:p>
          <a:p>
            <a:pPr marL="0" indent="0">
              <a:buNone/>
            </a:pPr>
            <a:endParaRPr lang="fr-FR" dirty="0"/>
          </a:p>
        </p:txBody>
      </p:sp>
    </p:spTree>
    <p:extLst>
      <p:ext uri="{BB962C8B-B14F-4D97-AF65-F5344CB8AC3E}">
        <p14:creationId xmlns:p14="http://schemas.microsoft.com/office/powerpoint/2010/main" val="1938338700"/>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AF0821-7614-4B37-AB94-70C33704507C}"/>
              </a:ext>
            </a:extLst>
          </p:cNvPr>
          <p:cNvSpPr>
            <a:spLocks noGrp="1"/>
          </p:cNvSpPr>
          <p:nvPr>
            <p:ph type="title"/>
          </p:nvPr>
        </p:nvSpPr>
        <p:spPr/>
        <p:txBody>
          <a:bodyPr/>
          <a:lstStyle/>
          <a:p>
            <a:r>
              <a:rPr lang="fr-FR" dirty="0"/>
              <a:t>Présentation de la charte </a:t>
            </a:r>
          </a:p>
        </p:txBody>
      </p:sp>
      <p:sp>
        <p:nvSpPr>
          <p:cNvPr id="4" name="Espace réservé de la date 3">
            <a:extLst>
              <a:ext uri="{FF2B5EF4-FFF2-40B4-BE49-F238E27FC236}">
                <a16:creationId xmlns:a16="http://schemas.microsoft.com/office/drawing/2014/main" id="{9C2E9B6B-AB0F-4825-BBF9-1F734D467257}"/>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34B4ACF5-00D3-4A2A-9802-470C70EFE895}"/>
              </a:ext>
            </a:extLst>
          </p:cNvPr>
          <p:cNvSpPr>
            <a:spLocks noGrp="1"/>
          </p:cNvSpPr>
          <p:nvPr>
            <p:ph type="ftr" sz="quarter" idx="11"/>
          </p:nvPr>
        </p:nvSpPr>
        <p:spPr/>
        <p:txBody>
          <a:bodyPr/>
          <a:lstStyle/>
          <a:p>
            <a:r>
              <a:rPr lang="fr-FR"/>
              <a:t>Réunion des Parents Correspondants</a:t>
            </a:r>
          </a:p>
        </p:txBody>
      </p:sp>
      <p:sp>
        <p:nvSpPr>
          <p:cNvPr id="7" name="Espace réservé du contenu 2">
            <a:extLst>
              <a:ext uri="{FF2B5EF4-FFF2-40B4-BE49-F238E27FC236}">
                <a16:creationId xmlns:a16="http://schemas.microsoft.com/office/drawing/2014/main" id="{E5FC9C56-0475-4F34-8B3D-F99D599ECC6E}"/>
              </a:ext>
            </a:extLst>
          </p:cNvPr>
          <p:cNvSpPr>
            <a:spLocks noGrp="1"/>
          </p:cNvSpPr>
          <p:nvPr>
            <p:ph idx="1"/>
          </p:nvPr>
        </p:nvSpPr>
        <p:spPr>
          <a:xfrm>
            <a:off x="838200" y="2852738"/>
            <a:ext cx="10515600" cy="3092589"/>
          </a:xfrm>
        </p:spPr>
        <p:txBody>
          <a:bodyPr>
            <a:normAutofit/>
          </a:bodyPr>
          <a:lstStyle/>
          <a:p>
            <a:pPr marL="0" indent="0" algn="ctr">
              <a:buNone/>
            </a:pPr>
            <a:r>
              <a:rPr lang="fr-FR" sz="2400" b="1" u="sng" dirty="0">
                <a:solidFill>
                  <a:srgbClr val="3C07CB"/>
                </a:solidFill>
              </a:rPr>
              <a:t>Article 5</a:t>
            </a:r>
          </a:p>
          <a:p>
            <a:pPr marL="0" indent="0">
              <a:buNone/>
            </a:pPr>
            <a:endParaRPr lang="fr-FR" sz="2400" dirty="0"/>
          </a:p>
          <a:p>
            <a:pPr marL="0" indent="0">
              <a:buNone/>
            </a:pPr>
            <a:r>
              <a:rPr lang="fr-FR" sz="2400" dirty="0"/>
              <a:t>Le non-respect de cette charte peut entraîner la révocation du Parent Correspondant, sur décision du Président de l’APEL, qui la lui notifiera par tout moyen.</a:t>
            </a:r>
          </a:p>
        </p:txBody>
      </p:sp>
    </p:spTree>
    <p:extLst>
      <p:ext uri="{BB962C8B-B14F-4D97-AF65-F5344CB8AC3E}">
        <p14:creationId xmlns:p14="http://schemas.microsoft.com/office/powerpoint/2010/main" val="1427795158"/>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1DC112-E1F2-4DDA-B3B9-D1BA25D93487}"/>
              </a:ext>
            </a:extLst>
          </p:cNvPr>
          <p:cNvSpPr>
            <a:spLocks noGrp="1"/>
          </p:cNvSpPr>
          <p:nvPr>
            <p:ph type="title"/>
          </p:nvPr>
        </p:nvSpPr>
        <p:spPr/>
        <p:txBody>
          <a:bodyPr/>
          <a:lstStyle/>
          <a:p>
            <a:r>
              <a:rPr lang="fr-FR" dirty="0"/>
              <a:t>Planning d’organisation </a:t>
            </a:r>
            <a:br>
              <a:rPr lang="fr-FR" dirty="0"/>
            </a:br>
            <a:r>
              <a:rPr lang="fr-FR" dirty="0"/>
              <a:t>du conseil de classe</a:t>
            </a:r>
          </a:p>
        </p:txBody>
      </p:sp>
      <p:sp>
        <p:nvSpPr>
          <p:cNvPr id="4" name="Espace réservé de la date 3">
            <a:extLst>
              <a:ext uri="{FF2B5EF4-FFF2-40B4-BE49-F238E27FC236}">
                <a16:creationId xmlns:a16="http://schemas.microsoft.com/office/drawing/2014/main" id="{C13EE051-1E59-46C0-B3C7-CB716CD026C3}"/>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D1B28DDF-B1D6-44B0-BC47-378212986851}"/>
              </a:ext>
            </a:extLst>
          </p:cNvPr>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3941185856"/>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3" name="Espace réservé du contenu 2"/>
          <p:cNvSpPr>
            <a:spLocks noGrp="1"/>
          </p:cNvSpPr>
          <p:nvPr>
            <p:ph idx="1"/>
          </p:nvPr>
        </p:nvSpPr>
        <p:spPr/>
        <p:txBody>
          <a:bodyPr/>
          <a:lstStyle/>
          <a:p>
            <a:r>
              <a:rPr lang="fr-FR" dirty="0"/>
              <a:t>Présentation du rôle et actions du parent correspondant</a:t>
            </a:r>
          </a:p>
          <a:p>
            <a:r>
              <a:rPr lang="fr-FR" dirty="0"/>
              <a:t>Présentation de la charte </a:t>
            </a:r>
          </a:p>
          <a:p>
            <a:r>
              <a:rPr lang="fr-FR" dirty="0"/>
              <a:t>Planning d’organisation du conseil de classe</a:t>
            </a:r>
          </a:p>
          <a:p>
            <a:r>
              <a:rPr lang="fr-FR" dirty="0"/>
              <a:t>Enquête, synthèse et compte-rendu</a:t>
            </a:r>
          </a:p>
          <a:p>
            <a:r>
              <a:rPr lang="fr-FR" dirty="0"/>
              <a:t>Quelques rappels</a:t>
            </a:r>
          </a:p>
          <a:p>
            <a:r>
              <a:rPr lang="fr-FR" dirty="0"/>
              <a:t>Echanges et questions</a:t>
            </a:r>
          </a:p>
          <a:p>
            <a:endParaRPr lang="fr-FR" dirty="0"/>
          </a:p>
          <a:p>
            <a:endParaRPr lang="fr-FR" dirty="0"/>
          </a:p>
        </p:txBody>
      </p:sp>
      <p:sp>
        <p:nvSpPr>
          <p:cNvPr id="4" name="Espace réservé de la date 3"/>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624051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1DC112-E1F2-4DDA-B3B9-D1BA25D93487}"/>
              </a:ext>
            </a:extLst>
          </p:cNvPr>
          <p:cNvSpPr>
            <a:spLocks noGrp="1"/>
          </p:cNvSpPr>
          <p:nvPr>
            <p:ph type="title"/>
          </p:nvPr>
        </p:nvSpPr>
        <p:spPr>
          <a:xfrm>
            <a:off x="2219093" y="768350"/>
            <a:ext cx="9128357" cy="1071601"/>
          </a:xfrm>
        </p:spPr>
        <p:txBody>
          <a:bodyPr>
            <a:noAutofit/>
          </a:bodyPr>
          <a:lstStyle/>
          <a:p>
            <a:r>
              <a:rPr lang="fr-FR" sz="4000" dirty="0"/>
              <a:t>Planning d’organisation </a:t>
            </a:r>
            <a:br>
              <a:rPr lang="fr-FR" sz="4000" dirty="0"/>
            </a:br>
            <a:r>
              <a:rPr lang="fr-FR" sz="4000" dirty="0"/>
              <a:t>du conseil de classe</a:t>
            </a:r>
          </a:p>
        </p:txBody>
      </p:sp>
      <p:sp>
        <p:nvSpPr>
          <p:cNvPr id="4" name="Espace réservé de la date 3">
            <a:extLst>
              <a:ext uri="{FF2B5EF4-FFF2-40B4-BE49-F238E27FC236}">
                <a16:creationId xmlns:a16="http://schemas.microsoft.com/office/drawing/2014/main" id="{C13EE051-1E59-46C0-B3C7-CB716CD026C3}"/>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D1B28DDF-B1D6-44B0-BC47-378212986851}"/>
              </a:ext>
            </a:extLst>
          </p:cNvPr>
          <p:cNvSpPr>
            <a:spLocks noGrp="1"/>
          </p:cNvSpPr>
          <p:nvPr>
            <p:ph type="ftr" sz="quarter" idx="11"/>
          </p:nvPr>
        </p:nvSpPr>
        <p:spPr/>
        <p:txBody>
          <a:bodyPr/>
          <a:lstStyle/>
          <a:p>
            <a:r>
              <a:rPr lang="fr-FR"/>
              <a:t>Réunion des Parents Correspondants</a:t>
            </a:r>
          </a:p>
        </p:txBody>
      </p:sp>
      <p:graphicFrame>
        <p:nvGraphicFramePr>
          <p:cNvPr id="3" name="Tableau 2">
            <a:extLst>
              <a:ext uri="{FF2B5EF4-FFF2-40B4-BE49-F238E27FC236}">
                <a16:creationId xmlns:a16="http://schemas.microsoft.com/office/drawing/2014/main" id="{662AD29F-E25E-CF4F-B08B-929AA34FD2A8}"/>
              </a:ext>
            </a:extLst>
          </p:cNvPr>
          <p:cNvGraphicFramePr>
            <a:graphicFrameLocks noGrp="1"/>
          </p:cNvGraphicFramePr>
          <p:nvPr>
            <p:extLst>
              <p:ext uri="{D42A27DB-BD31-4B8C-83A1-F6EECF244321}">
                <p14:modId xmlns:p14="http://schemas.microsoft.com/office/powerpoint/2010/main" val="2375746327"/>
              </p:ext>
            </p:extLst>
          </p:nvPr>
        </p:nvGraphicFramePr>
        <p:xfrm>
          <a:off x="533787" y="1973998"/>
          <a:ext cx="11124426" cy="4747477"/>
        </p:xfrm>
        <a:graphic>
          <a:graphicData uri="http://schemas.openxmlformats.org/drawingml/2006/table">
            <a:tbl>
              <a:tblPr firstRow="1" bandRow="1">
                <a:tableStyleId>{5940675A-B579-460E-94D1-54222C63F5DA}</a:tableStyleId>
              </a:tblPr>
              <a:tblGrid>
                <a:gridCol w="11124426">
                  <a:extLst>
                    <a:ext uri="{9D8B030D-6E8A-4147-A177-3AD203B41FA5}">
                      <a16:colId xmlns:a16="http://schemas.microsoft.com/office/drawing/2014/main" val="3340308691"/>
                    </a:ext>
                  </a:extLst>
                </a:gridCol>
              </a:tblGrid>
              <a:tr h="5633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kern="1200" dirty="0">
                          <a:solidFill>
                            <a:srgbClr val="FF0000"/>
                          </a:solidFill>
                          <a:effectLst/>
                          <a:latin typeface="Arial" panose="020B0604020202020204" pitchFamily="34" charset="0"/>
                          <a:ea typeface="+mn-ea"/>
                          <a:cs typeface="Arial" panose="020B0604020202020204" pitchFamily="34" charset="0"/>
                        </a:rPr>
                        <a:t>J-15 </a:t>
                      </a:r>
                      <a:r>
                        <a:rPr lang="fr-FR" sz="2000" b="1" kern="1200" dirty="0">
                          <a:solidFill>
                            <a:srgbClr val="FF0000"/>
                          </a:solidFill>
                          <a:effectLst/>
                          <a:latin typeface="Arial" panose="020B0604020202020204" pitchFamily="34" charset="0"/>
                          <a:ea typeface="+mn-ea"/>
                          <a:cs typeface="Arial" panose="020B0604020202020204" pitchFamily="34" charset="0"/>
                          <a:sym typeface="Wingdings" pitchFamily="2" charset="2"/>
                        </a:rPr>
                        <a:t></a:t>
                      </a:r>
                      <a:r>
                        <a:rPr lang="fr-FR" sz="2000" b="1" kern="1200" dirty="0">
                          <a:solidFill>
                            <a:srgbClr val="FF0000"/>
                          </a:solidFill>
                          <a:effectLst/>
                          <a:latin typeface="Arial" panose="020B0604020202020204" pitchFamily="34" charset="0"/>
                          <a:ea typeface="+mn-ea"/>
                          <a:cs typeface="Arial" panose="020B0604020202020204" pitchFamily="34" charset="0"/>
                        </a:rPr>
                        <a:t> </a:t>
                      </a:r>
                      <a:r>
                        <a:rPr lang="fr-FR" sz="2000" kern="1200" dirty="0">
                          <a:solidFill>
                            <a:schemeClr val="tx1"/>
                          </a:solidFill>
                          <a:effectLst/>
                          <a:latin typeface="Arial" panose="020B0604020202020204" pitchFamily="34" charset="0"/>
                          <a:ea typeface="+mn-ea"/>
                          <a:cs typeface="Arial" panose="020B0604020202020204" pitchFamily="34" charset="0"/>
                        </a:rPr>
                        <a:t>Prise du rdv Prof. Principal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60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699695607"/>
                  </a:ext>
                </a:extLst>
              </a:tr>
              <a:tr h="858448">
                <a:tc>
                  <a:txBody>
                    <a:bodyPr/>
                    <a:lstStyle/>
                    <a:p>
                      <a:pPr algn="ctr"/>
                      <a:r>
                        <a:rPr lang="fr-FR" sz="2000" b="1" kern="1200" dirty="0">
                          <a:solidFill>
                            <a:srgbClr val="FF0000"/>
                          </a:solidFill>
                          <a:effectLst/>
                          <a:latin typeface="Arial" panose="020B0604020202020204" pitchFamily="34" charset="0"/>
                          <a:ea typeface="+mn-ea"/>
                          <a:cs typeface="Arial" panose="020B0604020202020204" pitchFamily="34" charset="0"/>
                        </a:rPr>
                        <a:t>J-8</a:t>
                      </a:r>
                      <a:r>
                        <a:rPr lang="fr-FR" sz="2000" b="1" kern="1200" dirty="0">
                          <a:solidFill>
                            <a:srgbClr val="FF0000"/>
                          </a:solidFill>
                          <a:effectLst/>
                          <a:latin typeface="Arial" panose="020B0604020202020204" pitchFamily="34" charset="0"/>
                          <a:ea typeface="+mn-ea"/>
                          <a:cs typeface="Arial" panose="020B0604020202020204" pitchFamily="34" charset="0"/>
                          <a:sym typeface="Wingdings" pitchFamily="2" charset="2"/>
                        </a:rPr>
                        <a:t></a:t>
                      </a:r>
                      <a:r>
                        <a:rPr lang="fr-FR" sz="2000" b="1" kern="1200" dirty="0">
                          <a:solidFill>
                            <a:srgbClr val="FF0000"/>
                          </a:solidFill>
                          <a:effectLst/>
                          <a:latin typeface="Arial" panose="020B0604020202020204" pitchFamily="34" charset="0"/>
                          <a:ea typeface="+mn-ea"/>
                          <a:cs typeface="Arial" panose="020B0604020202020204" pitchFamily="34" charset="0"/>
                        </a:rPr>
                        <a:t> </a:t>
                      </a:r>
                      <a:r>
                        <a:rPr lang="fr-FR" sz="2000" kern="1200" dirty="0">
                          <a:solidFill>
                            <a:schemeClr val="tx1"/>
                          </a:solidFill>
                          <a:effectLst/>
                          <a:latin typeface="Arial" panose="020B0604020202020204" pitchFamily="34" charset="0"/>
                          <a:ea typeface="+mn-ea"/>
                          <a:cs typeface="Arial" panose="020B0604020202020204" pitchFamily="34" charset="0"/>
                        </a:rPr>
                        <a:t>Récupération des données sous format Excel à interpréter </a:t>
                      </a:r>
                    </a:p>
                    <a:p>
                      <a:pPr algn="ctr"/>
                      <a:r>
                        <a:rPr lang="fr-FR" sz="2000" kern="1200" dirty="0">
                          <a:solidFill>
                            <a:schemeClr val="tx1"/>
                          </a:solidFill>
                          <a:effectLst/>
                          <a:latin typeface="Arial" panose="020B0604020202020204" pitchFamily="34" charset="0"/>
                          <a:ea typeface="+mn-ea"/>
                          <a:cs typeface="Arial" panose="020B0604020202020204" pitchFamily="34" charset="0"/>
                        </a:rPr>
                        <a:t>Données envoyées par la Commission des parents correspondants  </a:t>
                      </a:r>
                    </a:p>
                    <a:p>
                      <a:pPr algn="ctr"/>
                      <a:endParaRPr lang="fr-FR" dirty="0"/>
                    </a:p>
                  </a:txBody>
                  <a:tcPr/>
                </a:tc>
                <a:extLst>
                  <a:ext uri="{0D108BD9-81ED-4DB2-BD59-A6C34878D82A}">
                    <a16:rowId xmlns:a16="http://schemas.microsoft.com/office/drawing/2014/main" val="1504133381"/>
                  </a:ext>
                </a:extLst>
              </a:tr>
              <a:tr h="5901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kern="1200" dirty="0">
                          <a:solidFill>
                            <a:srgbClr val="FF0000"/>
                          </a:solidFill>
                          <a:effectLst/>
                          <a:latin typeface="Arial" panose="020B0604020202020204" pitchFamily="34" charset="0"/>
                          <a:ea typeface="+mn-ea"/>
                          <a:cs typeface="Arial" panose="020B0604020202020204" pitchFamily="34" charset="0"/>
                        </a:rPr>
                        <a:t>J-5</a:t>
                      </a:r>
                      <a:r>
                        <a:rPr lang="fr-FR" sz="2000" b="1" kern="1200" dirty="0">
                          <a:solidFill>
                            <a:srgbClr val="FF0000"/>
                          </a:solidFill>
                          <a:effectLst/>
                          <a:latin typeface="Arial" panose="020B0604020202020204" pitchFamily="34" charset="0"/>
                          <a:ea typeface="+mn-ea"/>
                          <a:cs typeface="Arial" panose="020B0604020202020204" pitchFamily="34" charset="0"/>
                          <a:sym typeface="Wingdings" pitchFamily="2" charset="2"/>
                        </a:rPr>
                        <a:t></a:t>
                      </a:r>
                      <a:r>
                        <a:rPr lang="fr-FR" sz="2000" b="1" kern="1200" dirty="0">
                          <a:solidFill>
                            <a:srgbClr val="FF0000"/>
                          </a:solidFill>
                          <a:effectLst/>
                          <a:latin typeface="Arial" panose="020B0604020202020204" pitchFamily="34" charset="0"/>
                          <a:ea typeface="+mn-ea"/>
                          <a:cs typeface="Arial" panose="020B0604020202020204" pitchFamily="34" charset="0"/>
                        </a:rPr>
                        <a:t> </a:t>
                      </a:r>
                      <a:r>
                        <a:rPr lang="fr-FR" sz="1800" kern="1200" dirty="0">
                          <a:solidFill>
                            <a:schemeClr val="tx1"/>
                          </a:solidFill>
                          <a:effectLst/>
                          <a:latin typeface="+mn-lt"/>
                          <a:ea typeface="+mn-ea"/>
                          <a:cs typeface="+mn-cs"/>
                        </a:rPr>
                        <a:t>	</a:t>
                      </a:r>
                      <a:r>
                        <a:rPr lang="fr-FR" sz="2000" kern="1200" dirty="0">
                          <a:solidFill>
                            <a:schemeClr val="tx1"/>
                          </a:solidFill>
                          <a:effectLst/>
                          <a:latin typeface="Arial" panose="020B0604020202020204" pitchFamily="34" charset="0"/>
                          <a:ea typeface="+mn-ea"/>
                          <a:cs typeface="Arial" panose="020B0604020202020204" pitchFamily="34" charset="0"/>
                        </a:rPr>
                        <a:t>Rendez-vous avec le Professeur Principal pour la synthèse des enquêtes</a:t>
                      </a:r>
                    </a:p>
                    <a:p>
                      <a:pPr algn="ctr"/>
                      <a:endParaRPr lang="fr-FR" dirty="0"/>
                    </a:p>
                  </a:txBody>
                  <a:tcPr/>
                </a:tc>
                <a:extLst>
                  <a:ext uri="{0D108BD9-81ED-4DB2-BD59-A6C34878D82A}">
                    <a16:rowId xmlns:a16="http://schemas.microsoft.com/office/drawing/2014/main" val="3321276922"/>
                  </a:ext>
                </a:extLst>
              </a:tr>
              <a:tr h="348745">
                <a:tc>
                  <a:txBody>
                    <a:bodyPr/>
                    <a:lstStyle/>
                    <a:p>
                      <a:pPr algn="ctr"/>
                      <a:r>
                        <a:rPr lang="fr-FR" sz="2000" b="1" kern="1200" dirty="0">
                          <a:solidFill>
                            <a:schemeClr val="tx1"/>
                          </a:solidFill>
                          <a:effectLst/>
                          <a:latin typeface="Arial" panose="020B0604020202020204" pitchFamily="34" charset="0"/>
                          <a:ea typeface="+mn-ea"/>
                          <a:cs typeface="Arial" panose="020B0604020202020204" pitchFamily="34" charset="0"/>
                        </a:rPr>
                        <a:t>CONSEIL DE CLASSE = J0</a:t>
                      </a:r>
                      <a:r>
                        <a:rPr lang="fr-FR" sz="2000" dirty="0">
                          <a:effectLst/>
                          <a:latin typeface="Arial" panose="020B0604020202020204" pitchFamily="34" charset="0"/>
                          <a:cs typeface="Arial" panose="020B0604020202020204" pitchFamily="34" charset="0"/>
                        </a:rPr>
                        <a:t> </a:t>
                      </a:r>
                      <a:endParaRPr lang="fr-FR" sz="2000" dirty="0">
                        <a:latin typeface="Arial" panose="020B0604020202020204" pitchFamily="34" charset="0"/>
                        <a:cs typeface="Arial" panose="020B0604020202020204" pitchFamily="34" charset="0"/>
                      </a:endParaRPr>
                    </a:p>
                  </a:txBody>
                  <a:tcPr>
                    <a:solidFill>
                      <a:srgbClr val="FFFF00"/>
                    </a:solidFill>
                  </a:tcPr>
                </a:tc>
                <a:extLst>
                  <a:ext uri="{0D108BD9-81ED-4DB2-BD59-A6C34878D82A}">
                    <a16:rowId xmlns:a16="http://schemas.microsoft.com/office/drawing/2014/main" val="2001089032"/>
                  </a:ext>
                </a:extLst>
              </a:tr>
              <a:tr h="946635">
                <a:tc>
                  <a:txBody>
                    <a:bodyPr/>
                    <a:lstStyle/>
                    <a:p>
                      <a:pPr algn="ctr"/>
                      <a:r>
                        <a:rPr lang="fr-FR" sz="2000" b="1" kern="1200" dirty="0">
                          <a:solidFill>
                            <a:srgbClr val="FF0000"/>
                          </a:solidFill>
                          <a:effectLst/>
                          <a:latin typeface="Arial" panose="020B0604020202020204" pitchFamily="34" charset="0"/>
                          <a:ea typeface="+mn-ea"/>
                          <a:cs typeface="Arial" panose="020B0604020202020204" pitchFamily="34" charset="0"/>
                        </a:rPr>
                        <a:t>J+5/+7</a:t>
                      </a:r>
                      <a:r>
                        <a:rPr lang="fr-FR" sz="2000" b="1" kern="1200" dirty="0">
                          <a:solidFill>
                            <a:srgbClr val="FF0000"/>
                          </a:solidFill>
                          <a:effectLst/>
                          <a:latin typeface="Arial" panose="020B0604020202020204" pitchFamily="34" charset="0"/>
                          <a:ea typeface="+mn-ea"/>
                          <a:cs typeface="Arial" panose="020B0604020202020204" pitchFamily="34" charset="0"/>
                          <a:sym typeface="Wingdings" pitchFamily="2" charset="2"/>
                        </a:rPr>
                        <a:t></a:t>
                      </a:r>
                      <a:r>
                        <a:rPr lang="fr-FR" sz="2000" b="1" kern="1200" dirty="0">
                          <a:solidFill>
                            <a:srgbClr val="FF0000"/>
                          </a:solidFill>
                          <a:effectLst/>
                          <a:latin typeface="Arial" panose="020B0604020202020204" pitchFamily="34" charset="0"/>
                          <a:ea typeface="+mn-ea"/>
                          <a:cs typeface="Arial" panose="020B0604020202020204" pitchFamily="34" charset="0"/>
                        </a:rPr>
                        <a:t> </a:t>
                      </a:r>
                      <a:r>
                        <a:rPr lang="fr-FR" sz="2000" kern="1200" dirty="0">
                          <a:solidFill>
                            <a:schemeClr val="tx1"/>
                          </a:solidFill>
                          <a:effectLst/>
                          <a:latin typeface="Arial" panose="020B0604020202020204" pitchFamily="34" charset="0"/>
                          <a:ea typeface="+mn-ea"/>
                          <a:cs typeface="Arial" panose="020B0604020202020204" pitchFamily="34" charset="0"/>
                        </a:rPr>
                        <a:t>Présentation par le Prof. Principal des résultats du conseil de classe aux Parents</a:t>
                      </a:r>
                    </a:p>
                    <a:p>
                      <a:pPr algn="l"/>
                      <a:r>
                        <a:rPr lang="fr-FR" sz="2000" kern="1200" dirty="0">
                          <a:solidFill>
                            <a:schemeClr val="tx1"/>
                          </a:solidFill>
                          <a:effectLst/>
                          <a:latin typeface="Arial" panose="020B0604020202020204" pitchFamily="34" charset="0"/>
                          <a:ea typeface="+mn-ea"/>
                          <a:cs typeface="Arial" panose="020B0604020202020204" pitchFamily="34" charset="0"/>
                        </a:rPr>
                        <a:t>                     Correspondants et aux élèves délégués</a:t>
                      </a:r>
                    </a:p>
                    <a:p>
                      <a:pPr algn="l"/>
                      <a:r>
                        <a:rPr lang="fr-FR" sz="2000" kern="1200" dirty="0">
                          <a:solidFill>
                            <a:schemeClr val="tx1"/>
                          </a:solidFill>
                          <a:effectLst/>
                          <a:latin typeface="Arial" panose="020B0604020202020204" pitchFamily="34" charset="0"/>
                          <a:ea typeface="+mn-ea"/>
                          <a:cs typeface="Arial" panose="020B0604020202020204" pitchFamily="34" charset="0"/>
                        </a:rPr>
                        <a:t>	Compte-rendu rédigé par les parents correspondants à transmettre directement à la commission PC sans </a:t>
                      </a:r>
                      <a:r>
                        <a:rPr lang="fr-FR" sz="2000" kern="1200">
                          <a:solidFill>
                            <a:schemeClr val="tx1"/>
                          </a:solidFill>
                          <a:effectLst/>
                          <a:latin typeface="Arial" panose="020B0604020202020204" pitchFamily="34" charset="0"/>
                          <a:ea typeface="+mn-ea"/>
                          <a:cs typeface="Arial" panose="020B0604020202020204" pitchFamily="34" charset="0"/>
                        </a:rPr>
                        <a:t>validation par PP</a:t>
                      </a:r>
                      <a:endParaRPr lang="fr-FR" sz="2000" kern="1200" dirty="0">
                        <a:solidFill>
                          <a:schemeClr val="tx1"/>
                        </a:solidFill>
                        <a:effectLst/>
                        <a:latin typeface="Arial" panose="020B0604020202020204" pitchFamily="34" charset="0"/>
                        <a:ea typeface="+mn-ea"/>
                        <a:cs typeface="Arial" panose="020B0604020202020204" pitchFamily="34" charset="0"/>
                      </a:endParaRPr>
                    </a:p>
                    <a:p>
                      <a:endParaRPr lang="fr-FR" dirty="0"/>
                    </a:p>
                  </a:txBody>
                  <a:tcPr/>
                </a:tc>
                <a:extLst>
                  <a:ext uri="{0D108BD9-81ED-4DB2-BD59-A6C34878D82A}">
                    <a16:rowId xmlns:a16="http://schemas.microsoft.com/office/drawing/2014/main" val="4095264188"/>
                  </a:ext>
                </a:extLst>
              </a:tr>
              <a:tr h="480277">
                <a:tc>
                  <a:txBody>
                    <a:bodyPr/>
                    <a:lstStyle/>
                    <a:p>
                      <a:endParaRPr lang="fr-FR" dirty="0"/>
                    </a:p>
                  </a:txBody>
                  <a:tcPr/>
                </a:tc>
                <a:extLst>
                  <a:ext uri="{0D108BD9-81ED-4DB2-BD59-A6C34878D82A}">
                    <a16:rowId xmlns:a16="http://schemas.microsoft.com/office/drawing/2014/main" val="224040417"/>
                  </a:ext>
                </a:extLst>
              </a:tr>
            </a:tbl>
          </a:graphicData>
        </a:graphic>
      </p:graphicFrame>
    </p:spTree>
    <p:extLst>
      <p:ext uri="{BB962C8B-B14F-4D97-AF65-F5344CB8AC3E}">
        <p14:creationId xmlns:p14="http://schemas.microsoft.com/office/powerpoint/2010/main" val="3701849521"/>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1DC112-E1F2-4DDA-B3B9-D1BA25D93487}"/>
              </a:ext>
            </a:extLst>
          </p:cNvPr>
          <p:cNvSpPr>
            <a:spLocks noGrp="1"/>
          </p:cNvSpPr>
          <p:nvPr>
            <p:ph type="title"/>
          </p:nvPr>
        </p:nvSpPr>
        <p:spPr>
          <a:xfrm>
            <a:off x="2219093" y="768350"/>
            <a:ext cx="9128357" cy="1071601"/>
          </a:xfrm>
        </p:spPr>
        <p:txBody>
          <a:bodyPr>
            <a:noAutofit/>
          </a:bodyPr>
          <a:lstStyle/>
          <a:p>
            <a:r>
              <a:rPr lang="fr-FR" sz="4000" dirty="0"/>
              <a:t>Planning d’organisation </a:t>
            </a:r>
            <a:br>
              <a:rPr lang="fr-FR" sz="4000" dirty="0"/>
            </a:br>
            <a:r>
              <a:rPr lang="fr-FR" sz="4000" dirty="0"/>
              <a:t>du conseil de classe</a:t>
            </a:r>
          </a:p>
        </p:txBody>
      </p:sp>
      <p:sp>
        <p:nvSpPr>
          <p:cNvPr id="4" name="Espace réservé de la date 3">
            <a:extLst>
              <a:ext uri="{FF2B5EF4-FFF2-40B4-BE49-F238E27FC236}">
                <a16:creationId xmlns:a16="http://schemas.microsoft.com/office/drawing/2014/main" id="{C13EE051-1E59-46C0-B3C7-CB716CD026C3}"/>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D1B28DDF-B1D6-44B0-BC47-378212986851}"/>
              </a:ext>
            </a:extLst>
          </p:cNvPr>
          <p:cNvSpPr>
            <a:spLocks noGrp="1"/>
          </p:cNvSpPr>
          <p:nvPr>
            <p:ph type="ftr" sz="quarter" idx="11"/>
          </p:nvPr>
        </p:nvSpPr>
        <p:spPr/>
        <p:txBody>
          <a:bodyPr/>
          <a:lstStyle/>
          <a:p>
            <a:r>
              <a:rPr lang="fr-FR"/>
              <a:t>Réunion des Parents Correspondants</a:t>
            </a:r>
          </a:p>
        </p:txBody>
      </p:sp>
      <p:graphicFrame>
        <p:nvGraphicFramePr>
          <p:cNvPr id="3" name="Tableau 2">
            <a:extLst>
              <a:ext uri="{FF2B5EF4-FFF2-40B4-BE49-F238E27FC236}">
                <a16:creationId xmlns:a16="http://schemas.microsoft.com/office/drawing/2014/main" id="{662AD29F-E25E-CF4F-B08B-929AA34FD2A8}"/>
              </a:ext>
            </a:extLst>
          </p:cNvPr>
          <p:cNvGraphicFramePr>
            <a:graphicFrameLocks noGrp="1"/>
          </p:cNvGraphicFramePr>
          <p:nvPr>
            <p:extLst>
              <p:ext uri="{D42A27DB-BD31-4B8C-83A1-F6EECF244321}">
                <p14:modId xmlns:p14="http://schemas.microsoft.com/office/powerpoint/2010/main" val="192250822"/>
              </p:ext>
            </p:extLst>
          </p:nvPr>
        </p:nvGraphicFramePr>
        <p:xfrm>
          <a:off x="216673" y="2409526"/>
          <a:ext cx="11124426" cy="3772680"/>
        </p:xfrm>
        <a:graphic>
          <a:graphicData uri="http://schemas.openxmlformats.org/drawingml/2006/table">
            <a:tbl>
              <a:tblPr firstRow="1" bandRow="1">
                <a:tableStyleId>{5940675A-B579-460E-94D1-54222C63F5DA}</a:tableStyleId>
              </a:tblPr>
              <a:tblGrid>
                <a:gridCol w="11124426">
                  <a:extLst>
                    <a:ext uri="{9D8B030D-6E8A-4147-A177-3AD203B41FA5}">
                      <a16:colId xmlns:a16="http://schemas.microsoft.com/office/drawing/2014/main" val="3340308691"/>
                    </a:ext>
                  </a:extLst>
                </a:gridCol>
              </a:tblGrid>
              <a:tr h="799097">
                <a:tc>
                  <a:txBody>
                    <a:bodyPr/>
                    <a:lstStyle/>
                    <a:p>
                      <a:pPr algn="ctr"/>
                      <a:r>
                        <a:rPr lang="fr-FR" sz="2000" b="1" kern="1200" dirty="0">
                          <a:solidFill>
                            <a:srgbClr val="FF0000"/>
                          </a:solidFill>
                          <a:effectLst/>
                          <a:latin typeface="Arial" panose="020B0604020202020204" pitchFamily="34" charset="0"/>
                          <a:ea typeface="+mn-ea"/>
                          <a:cs typeface="Arial" panose="020B0604020202020204" pitchFamily="34" charset="0"/>
                        </a:rPr>
                        <a:t>TRANSMISSION DU COMPTE-RENDU À LA COMMISSION DES PC</a:t>
                      </a:r>
                      <a:r>
                        <a:rPr lang="fr-FR" sz="2000" dirty="0">
                          <a:solidFill>
                            <a:srgbClr val="FF0000"/>
                          </a:solidFill>
                          <a:effectLst/>
                          <a:latin typeface="Arial" panose="020B0604020202020204" pitchFamily="34" charset="0"/>
                          <a:cs typeface="Arial" panose="020B0604020202020204" pitchFamily="34" charset="0"/>
                        </a:rPr>
                        <a:t> </a:t>
                      </a:r>
                    </a:p>
                    <a:p>
                      <a:pPr algn="ctr"/>
                      <a:r>
                        <a:rPr lang="fr-FR" sz="2400" b="1" dirty="0" err="1">
                          <a:solidFill>
                            <a:srgbClr val="FF0000"/>
                          </a:solidFill>
                          <a:effectLst/>
                          <a:latin typeface="Arial" panose="020B0604020202020204" pitchFamily="34" charset="0"/>
                          <a:cs typeface="Arial" panose="020B0604020202020204" pitchFamily="34" charset="0"/>
                        </a:rPr>
                        <a:t>pc@apel-spc.fr</a:t>
                      </a:r>
                      <a:endParaRPr lang="fr-FR" sz="2400" b="1" dirty="0">
                        <a:solidFill>
                          <a:srgbClr val="FF0000"/>
                        </a:solidFill>
                        <a:effectLst/>
                        <a:latin typeface="Arial" panose="020B0604020202020204" pitchFamily="34" charset="0"/>
                        <a:cs typeface="Arial" panose="020B0604020202020204" pitchFamily="34" charset="0"/>
                      </a:endParaRPr>
                    </a:p>
                    <a:p>
                      <a:pPr algn="ctr"/>
                      <a:r>
                        <a:rPr lang="fr-FR" sz="2000" dirty="0">
                          <a:effectLst/>
                          <a:latin typeface="Arial" panose="020B0604020202020204" pitchFamily="34" charset="0"/>
                          <a:cs typeface="Arial" panose="020B0604020202020204" pitchFamily="34" charset="0"/>
                        </a:rPr>
                        <a:t>Si pas de compte rendu transmis, pas de publication sur Ecole Directe </a:t>
                      </a:r>
                    </a:p>
                  </a:txBody>
                  <a:tcPr/>
                </a:tc>
                <a:extLst>
                  <a:ext uri="{0D108BD9-81ED-4DB2-BD59-A6C34878D82A}">
                    <a16:rowId xmlns:a16="http://schemas.microsoft.com/office/drawing/2014/main" val="1504133381"/>
                  </a:ext>
                </a:extLst>
              </a:tr>
              <a:tr h="549379">
                <a:tc>
                  <a:txBody>
                    <a:bodyPr/>
                    <a:lstStyle/>
                    <a:p>
                      <a:pPr algn="ctr"/>
                      <a:endParaRPr lang="fr-FR" dirty="0"/>
                    </a:p>
                  </a:txBody>
                  <a:tcPr/>
                </a:tc>
                <a:extLst>
                  <a:ext uri="{0D108BD9-81ED-4DB2-BD59-A6C34878D82A}">
                    <a16:rowId xmlns:a16="http://schemas.microsoft.com/office/drawing/2014/main" val="3321276922"/>
                  </a:ext>
                </a:extLst>
              </a:tr>
              <a:tr h="364246">
                <a:tc>
                  <a:txBody>
                    <a:bodyPr/>
                    <a:lstStyle/>
                    <a:p>
                      <a:pPr algn="ctr">
                        <a:spcAft>
                          <a:spcPts val="0"/>
                        </a:spcAft>
                      </a:pPr>
                      <a:r>
                        <a:rPr lang="fr-FR" sz="20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DISTRIBUTION DU COMPTE-RENDU SUR ECOLE DIRECTE : COMPTE PARENT </a:t>
                      </a:r>
                    </a:p>
                    <a:p>
                      <a:pPr algn="ctr">
                        <a:spcAft>
                          <a:spcPts val="0"/>
                        </a:spcAft>
                      </a:pPr>
                      <a:r>
                        <a:rPr lang="fr-FR" sz="20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PAR L’ETABLISSEMENT</a:t>
                      </a:r>
                      <a:endParaRPr lang="fr-FR" sz="2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2001089032"/>
                  </a:ext>
                </a:extLst>
              </a:tr>
              <a:tr h="1546901">
                <a:tc>
                  <a:txBody>
                    <a:bodyPr/>
                    <a:lstStyle/>
                    <a:p>
                      <a:endParaRPr lang="fr-FR" dirty="0"/>
                    </a:p>
                  </a:txBody>
                  <a:tcPr>
                    <a:solidFill>
                      <a:schemeClr val="bg1"/>
                    </a:solidFill>
                  </a:tcPr>
                </a:tc>
                <a:extLst>
                  <a:ext uri="{0D108BD9-81ED-4DB2-BD59-A6C34878D82A}">
                    <a16:rowId xmlns:a16="http://schemas.microsoft.com/office/drawing/2014/main" val="4095264188"/>
                  </a:ext>
                </a:extLst>
              </a:tr>
            </a:tbl>
          </a:graphicData>
        </a:graphic>
      </p:graphicFrame>
    </p:spTree>
    <p:extLst>
      <p:ext uri="{BB962C8B-B14F-4D97-AF65-F5344CB8AC3E}">
        <p14:creationId xmlns:p14="http://schemas.microsoft.com/office/powerpoint/2010/main" val="3452359043"/>
      </p:ext>
    </p:extLst>
  </p:cSld>
  <p:clrMapOvr>
    <a:masterClrMapping/>
  </p:clrMapOvr>
  <mc:AlternateContent xmlns:mc="http://schemas.openxmlformats.org/markup-compatibility/2006" xmlns:p14="http://schemas.microsoft.com/office/powerpoint/2010/main">
    <mc:Choice Requires="p14">
      <p:transition spd="slow" p14:dur="2000" advClick="0" advTm="2000">
        <p:fade/>
      </p:transition>
    </mc:Choice>
    <mc:Fallback xmlns="">
      <p:transition spd="slow" advClick="0" advTm="2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600" dirty="0"/>
          </a:p>
        </p:txBody>
      </p:sp>
      <p:sp>
        <p:nvSpPr>
          <p:cNvPr id="3" name="Espace réservé du contenu 2"/>
          <p:cNvSpPr>
            <a:spLocks noGrp="1"/>
          </p:cNvSpPr>
          <p:nvPr>
            <p:ph idx="1"/>
          </p:nvPr>
        </p:nvSpPr>
        <p:spPr>
          <a:xfrm>
            <a:off x="817756" y="3015619"/>
            <a:ext cx="10515600" cy="3340730"/>
          </a:xfrm>
        </p:spPr>
        <p:txBody>
          <a:bodyPr>
            <a:normAutofit/>
          </a:bodyPr>
          <a:lstStyle/>
          <a:p>
            <a:pPr marL="1343025" lvl="0" indent="-1333500">
              <a:buNone/>
            </a:pPr>
            <a:r>
              <a:rPr lang="fr-FR" sz="2100" dirty="0">
                <a:solidFill>
                  <a:prstClr val="black"/>
                </a:solidFill>
                <a:sym typeface="Wingdings"/>
              </a:rPr>
              <a:t>  </a:t>
            </a:r>
            <a:endParaRPr lang="fr-FR" sz="3100" b="1" dirty="0">
              <a:solidFill>
                <a:srgbClr val="FF0000"/>
              </a:solidFill>
              <a:sym typeface="Wingdings"/>
            </a:endParaRPr>
          </a:p>
        </p:txBody>
      </p:sp>
      <p:sp>
        <p:nvSpPr>
          <p:cNvPr id="4" name="Espace réservé de la date 3"/>
          <p:cNvSpPr>
            <a:spLocks noGrp="1"/>
          </p:cNvSpPr>
          <p:nvPr>
            <p:ph type="dt" sz="half" idx="10"/>
          </p:nvPr>
        </p:nvSpPr>
        <p:spPr/>
        <p:txBody>
          <a:bodyPr/>
          <a:lstStyle/>
          <a:p>
            <a:fld id="{8E88E6B5-6BB3-DC4C-9BCC-A2B46553A9CD}"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pic>
        <p:nvPicPr>
          <p:cNvPr id="6" name="Image 5">
            <a:extLst>
              <a:ext uri="{FF2B5EF4-FFF2-40B4-BE49-F238E27FC236}">
                <a16:creationId xmlns:a16="http://schemas.microsoft.com/office/drawing/2014/main" id="{DA156D2F-17E5-3A4F-B2EE-A200F13EB307}"/>
              </a:ext>
            </a:extLst>
          </p:cNvPr>
          <p:cNvPicPr/>
          <p:nvPr/>
        </p:nvPicPr>
        <p:blipFill>
          <a:blip r:embed="rId2">
            <a:extLst>
              <a:ext uri="{28A0092B-C50C-407E-A947-70E740481C1C}">
                <a14:useLocalDpi xmlns:a14="http://schemas.microsoft.com/office/drawing/2010/main" val="0"/>
              </a:ext>
            </a:extLst>
          </a:blip>
          <a:stretch>
            <a:fillRect/>
          </a:stretch>
        </p:blipFill>
        <p:spPr>
          <a:xfrm>
            <a:off x="512956" y="1599407"/>
            <a:ext cx="10556488" cy="3659185"/>
          </a:xfrm>
          <a:prstGeom prst="rect">
            <a:avLst/>
          </a:prstGeom>
        </p:spPr>
      </p:pic>
      <p:sp>
        <p:nvSpPr>
          <p:cNvPr id="7" name="ZoneTexte 6">
            <a:extLst>
              <a:ext uri="{FF2B5EF4-FFF2-40B4-BE49-F238E27FC236}">
                <a16:creationId xmlns:a16="http://schemas.microsoft.com/office/drawing/2014/main" id="{496697CD-7EE9-964F-8E42-D0DC1F9E38DA}"/>
              </a:ext>
            </a:extLst>
          </p:cNvPr>
          <p:cNvSpPr txBox="1"/>
          <p:nvPr/>
        </p:nvSpPr>
        <p:spPr>
          <a:xfrm>
            <a:off x="817756" y="5575610"/>
            <a:ext cx="9965473" cy="369332"/>
          </a:xfrm>
          <a:prstGeom prst="rect">
            <a:avLst/>
          </a:prstGeom>
          <a:noFill/>
        </p:spPr>
        <p:txBody>
          <a:bodyPr wrap="square" rtlCol="0">
            <a:spAutoFit/>
          </a:bodyPr>
          <a:lstStyle/>
          <a:p>
            <a:r>
              <a:rPr lang="fr-CH" b="1" dirty="0"/>
              <a:t>Données récoltées  dans un fichier csv suite aux enquêtes </a:t>
            </a:r>
            <a:endParaRPr lang="fr-FR" dirty="0"/>
          </a:p>
        </p:txBody>
      </p:sp>
    </p:spTree>
    <p:extLst>
      <p:ext uri="{BB962C8B-B14F-4D97-AF65-F5344CB8AC3E}">
        <p14:creationId xmlns:p14="http://schemas.microsoft.com/office/powerpoint/2010/main" val="2309886742"/>
      </p:ext>
    </p:extLst>
  </p:cSld>
  <p:clrMapOvr>
    <a:masterClrMapping/>
  </p:clrMapOvr>
  <p:transition spd="slow">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err="1"/>
              <a:t>xsssss</a:t>
            </a:r>
            <a:endParaRPr lang="fr-FR" sz="3600" dirty="0"/>
          </a:p>
        </p:txBody>
      </p:sp>
      <p:sp>
        <p:nvSpPr>
          <p:cNvPr id="3" name="Espace réservé du contenu 2"/>
          <p:cNvSpPr>
            <a:spLocks noGrp="1"/>
          </p:cNvSpPr>
          <p:nvPr>
            <p:ph idx="1"/>
          </p:nvPr>
        </p:nvSpPr>
        <p:spPr>
          <a:xfrm>
            <a:off x="817756" y="3015619"/>
            <a:ext cx="10515600" cy="3340730"/>
          </a:xfrm>
        </p:spPr>
        <p:txBody>
          <a:bodyPr>
            <a:normAutofit/>
          </a:bodyPr>
          <a:lstStyle/>
          <a:p>
            <a:pPr marL="1343025" lvl="0" indent="-1333500">
              <a:buNone/>
            </a:pPr>
            <a:r>
              <a:rPr lang="fr-FR" sz="2100" dirty="0">
                <a:solidFill>
                  <a:prstClr val="black"/>
                </a:solidFill>
                <a:sym typeface="Wingdings"/>
              </a:rPr>
              <a:t>  </a:t>
            </a:r>
            <a:r>
              <a:rPr lang="fr-FR" sz="2100" dirty="0" err="1">
                <a:solidFill>
                  <a:prstClr val="black"/>
                </a:solidFill>
                <a:sym typeface="Wingdings"/>
              </a:rPr>
              <a:t>sssssss</a:t>
            </a:r>
            <a:endParaRPr lang="fr-FR" sz="3100" b="1" dirty="0">
              <a:solidFill>
                <a:srgbClr val="FF0000"/>
              </a:solidFill>
              <a:sym typeface="Wingdings"/>
            </a:endParaRPr>
          </a:p>
        </p:txBody>
      </p:sp>
      <p:sp>
        <p:nvSpPr>
          <p:cNvPr id="4" name="Espace réservé de la date 3"/>
          <p:cNvSpPr>
            <a:spLocks noGrp="1"/>
          </p:cNvSpPr>
          <p:nvPr>
            <p:ph type="dt" sz="half" idx="10"/>
          </p:nvPr>
        </p:nvSpPr>
        <p:spPr/>
        <p:txBody>
          <a:bodyPr/>
          <a:lstStyle/>
          <a:p>
            <a:fld id="{8E88E6B5-6BB3-DC4C-9BCC-A2B46553A9CD}" type="datetime1">
              <a:rPr lang="fr-LU" smtClean="0"/>
              <a:pPr/>
              <a:t>04/04/2022</a:t>
            </a:fld>
            <a:endParaRPr lang="fr-FR"/>
          </a:p>
        </p:txBody>
      </p:sp>
      <p:sp>
        <p:nvSpPr>
          <p:cNvPr id="5" name="Espace réservé du pied de page 4"/>
          <p:cNvSpPr>
            <a:spLocks noGrp="1"/>
          </p:cNvSpPr>
          <p:nvPr>
            <p:ph type="ftr" sz="quarter" idx="11"/>
          </p:nvPr>
        </p:nvSpPr>
        <p:spPr>
          <a:xfrm>
            <a:off x="817756" y="6496000"/>
            <a:ext cx="4135244" cy="225475"/>
          </a:xfrm>
        </p:spPr>
        <p:txBody>
          <a:bodyPr/>
          <a:lstStyle/>
          <a:p>
            <a:r>
              <a:rPr lang="fr-FR" dirty="0"/>
              <a:t>Réunion des Parents Correspondants</a:t>
            </a:r>
          </a:p>
        </p:txBody>
      </p:sp>
      <p:pic>
        <p:nvPicPr>
          <p:cNvPr id="8" name="Image 7">
            <a:extLst>
              <a:ext uri="{FF2B5EF4-FFF2-40B4-BE49-F238E27FC236}">
                <a16:creationId xmlns:a16="http://schemas.microsoft.com/office/drawing/2014/main" id="{AF44E98D-4CFE-DB4B-AC28-AE352EA93605}"/>
              </a:ext>
            </a:extLst>
          </p:cNvPr>
          <p:cNvPicPr/>
          <p:nvPr/>
        </p:nvPicPr>
        <p:blipFill>
          <a:blip r:embed="rId2">
            <a:extLst>
              <a:ext uri="{28A0092B-C50C-407E-A947-70E740481C1C}">
                <a14:useLocalDpi xmlns:a14="http://schemas.microsoft.com/office/drawing/2010/main" val="0"/>
              </a:ext>
            </a:extLst>
          </a:blip>
          <a:stretch>
            <a:fillRect/>
          </a:stretch>
        </p:blipFill>
        <p:spPr>
          <a:xfrm>
            <a:off x="655320" y="1690055"/>
            <a:ext cx="11186160" cy="4299265"/>
          </a:xfrm>
          <a:prstGeom prst="rect">
            <a:avLst/>
          </a:prstGeom>
        </p:spPr>
      </p:pic>
      <p:sp>
        <p:nvSpPr>
          <p:cNvPr id="9" name="ZoneTexte 8">
            <a:extLst>
              <a:ext uri="{FF2B5EF4-FFF2-40B4-BE49-F238E27FC236}">
                <a16:creationId xmlns:a16="http://schemas.microsoft.com/office/drawing/2014/main" id="{4C1E1233-0C39-AC4A-B43E-AF4620ECC18B}"/>
              </a:ext>
            </a:extLst>
          </p:cNvPr>
          <p:cNvSpPr txBox="1"/>
          <p:nvPr/>
        </p:nvSpPr>
        <p:spPr>
          <a:xfrm>
            <a:off x="665356" y="5849669"/>
            <a:ext cx="11186160" cy="646331"/>
          </a:xfrm>
          <a:prstGeom prst="rect">
            <a:avLst/>
          </a:prstGeom>
          <a:noFill/>
        </p:spPr>
        <p:txBody>
          <a:bodyPr wrap="square" rtlCol="0">
            <a:spAutoFit/>
          </a:bodyPr>
          <a:lstStyle/>
          <a:p>
            <a:r>
              <a:rPr lang="fr-CH" b="1" dirty="0"/>
              <a:t>Après un lifting de formatage, enregistrement en Excel , et envoi aux parents correspondants du fichier pour leur classe </a:t>
            </a:r>
            <a:endParaRPr lang="fr-FR" b="1" dirty="0"/>
          </a:p>
        </p:txBody>
      </p:sp>
    </p:spTree>
    <p:extLst>
      <p:ext uri="{BB962C8B-B14F-4D97-AF65-F5344CB8AC3E}">
        <p14:creationId xmlns:p14="http://schemas.microsoft.com/office/powerpoint/2010/main" val="2806354427"/>
      </p:ext>
    </p:extLst>
  </p:cSld>
  <p:clrMapOvr>
    <a:masterClrMapping/>
  </p:clrMapOvr>
  <p:transition spd="slow">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 après le conseil ?</a:t>
            </a:r>
          </a:p>
        </p:txBody>
      </p:sp>
      <p:sp>
        <p:nvSpPr>
          <p:cNvPr id="3" name="Espace réservé du contenu 2"/>
          <p:cNvSpPr>
            <a:spLocks noGrp="1"/>
          </p:cNvSpPr>
          <p:nvPr>
            <p:ph idx="1"/>
          </p:nvPr>
        </p:nvSpPr>
        <p:spPr/>
        <p:txBody>
          <a:bodyPr/>
          <a:lstStyle/>
          <a:p>
            <a:r>
              <a:rPr lang="fr-FR" dirty="0"/>
              <a:t>Un entretien entre le président de l’APEL,  la commission des parents correspondants et la direction sera organisé</a:t>
            </a:r>
          </a:p>
          <a:p>
            <a:r>
              <a:rPr lang="fr-FR" dirty="0"/>
              <a:t>Un retour d’informations et les actions entreprises vous sera transmis</a:t>
            </a:r>
          </a:p>
          <a:p>
            <a:r>
              <a:rPr lang="fr-FR" dirty="0"/>
              <a:t>La  réunion de coordination se déroulera en février/mars 2022 par niveau </a:t>
            </a:r>
            <a:r>
              <a:rPr lang="fr-FR" sz="2400" dirty="0"/>
              <a:t>(6</a:t>
            </a:r>
            <a:r>
              <a:rPr lang="fr-FR" sz="2400" baseline="30000" dirty="0"/>
              <a:t>ème</a:t>
            </a:r>
            <a:r>
              <a:rPr lang="fr-FR" sz="2400" dirty="0"/>
              <a:t>, 5</a:t>
            </a:r>
            <a:r>
              <a:rPr lang="fr-FR" sz="2400" baseline="30000" dirty="0"/>
              <a:t>ème </a:t>
            </a:r>
            <a:r>
              <a:rPr lang="fr-FR" sz="2400" dirty="0"/>
              <a:t>-4</a:t>
            </a:r>
            <a:r>
              <a:rPr lang="fr-FR" sz="2400" baseline="30000" dirty="0"/>
              <a:t>ème</a:t>
            </a:r>
            <a:r>
              <a:rPr lang="fr-FR" sz="2400" dirty="0"/>
              <a:t>, 3</a:t>
            </a:r>
            <a:r>
              <a:rPr lang="fr-FR" sz="2400" baseline="30000" dirty="0"/>
              <a:t>ème</a:t>
            </a:r>
            <a:r>
              <a:rPr lang="fr-FR" sz="2400" dirty="0"/>
              <a:t> – Lycée) </a:t>
            </a:r>
          </a:p>
        </p:txBody>
      </p:sp>
      <p:sp>
        <p:nvSpPr>
          <p:cNvPr id="4" name="Espace réservé de la date 3"/>
          <p:cNvSpPr>
            <a:spLocks noGrp="1"/>
          </p:cNvSpPr>
          <p:nvPr>
            <p:ph type="dt" sz="half" idx="10"/>
          </p:nvPr>
        </p:nvSpPr>
        <p:spPr/>
        <p:txBody>
          <a:bodyPr/>
          <a:lstStyle/>
          <a:p>
            <a:fld id="{A807C39C-1F2D-D646-AC43-B86DE26E2F72}" type="datetime1">
              <a:rPr lang="fr-LU" smtClean="0"/>
              <a:pPr/>
              <a:t>04/04/2022</a:t>
            </a:fld>
            <a:endParaRPr lang="fr-FR" dirty="0"/>
          </a:p>
        </p:txBody>
      </p:sp>
      <p:sp>
        <p:nvSpPr>
          <p:cNvPr id="5" name="Espace réservé du pied de page 4"/>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3979583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Enquêtes, synthèses et </a:t>
            </a:r>
            <a:r>
              <a:rPr lang="fr-FR" dirty="0" err="1"/>
              <a:t>compte-rendus</a:t>
            </a:r>
            <a:endParaRPr lang="fr-FR" dirty="0"/>
          </a:p>
        </p:txBody>
      </p:sp>
      <p:sp>
        <p:nvSpPr>
          <p:cNvPr id="4" name="Espace réservé de la date 3"/>
          <p:cNvSpPr>
            <a:spLocks noGrp="1"/>
          </p:cNvSpPr>
          <p:nvPr>
            <p:ph type="dt" sz="half" idx="10"/>
          </p:nvPr>
        </p:nvSpPr>
        <p:spPr/>
        <p:txBody>
          <a:bodyPr/>
          <a:lstStyle/>
          <a:p>
            <a:fld id="{A807C39C-1F2D-D646-AC43-B86DE26E2F72}" type="datetime1">
              <a:rPr lang="fr-LU" smtClean="0"/>
              <a:pPr/>
              <a:t>04/04/2022</a:t>
            </a:fld>
            <a:endParaRPr lang="fr-FR" dirty="0"/>
          </a:p>
        </p:txBody>
      </p:sp>
      <p:sp>
        <p:nvSpPr>
          <p:cNvPr id="5" name="Espace réservé du pied de page 4"/>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423870177"/>
      </p:ext>
    </p:extLst>
  </p:cSld>
  <p:clrMapOvr>
    <a:masterClrMapping/>
  </p:clrMapOvr>
  <mc:AlternateContent xmlns:mc="http://schemas.openxmlformats.org/markup-compatibility/2006" xmlns:p14="http://schemas.microsoft.com/office/powerpoint/2010/main">
    <mc:Choice Requires="p14">
      <p:transition spd="slow" p14:dur="2000" advTm="2000">
        <p:fade/>
      </p:transition>
    </mc:Choice>
    <mc:Fallback xmlns="">
      <p:transition spd="slow" advTm="2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A836B3-E1A4-4019-8374-FF0B153D9E8E}"/>
              </a:ext>
            </a:extLst>
          </p:cNvPr>
          <p:cNvSpPr>
            <a:spLocks noGrp="1"/>
          </p:cNvSpPr>
          <p:nvPr>
            <p:ph type="title"/>
          </p:nvPr>
        </p:nvSpPr>
        <p:spPr/>
        <p:txBody>
          <a:bodyPr/>
          <a:lstStyle/>
          <a:p>
            <a:r>
              <a:rPr lang="fr-FR" dirty="0"/>
              <a:t>Enquêtes, synthèses et</a:t>
            </a:r>
            <a:br>
              <a:rPr lang="fr-FR" dirty="0"/>
            </a:br>
            <a:r>
              <a:rPr lang="fr-FR" dirty="0"/>
              <a:t>comptes-rendus</a:t>
            </a:r>
          </a:p>
        </p:txBody>
      </p:sp>
      <p:sp>
        <p:nvSpPr>
          <p:cNvPr id="3" name="Espace réservé du contenu 2">
            <a:extLst>
              <a:ext uri="{FF2B5EF4-FFF2-40B4-BE49-F238E27FC236}">
                <a16:creationId xmlns:a16="http://schemas.microsoft.com/office/drawing/2014/main" id="{015DD494-8CC5-439A-AE17-EB8C9BBD98CC}"/>
              </a:ext>
            </a:extLst>
          </p:cNvPr>
          <p:cNvSpPr>
            <a:spLocks noGrp="1"/>
          </p:cNvSpPr>
          <p:nvPr>
            <p:ph idx="1"/>
          </p:nvPr>
        </p:nvSpPr>
        <p:spPr>
          <a:xfrm>
            <a:off x="838200" y="3150556"/>
            <a:ext cx="10515600" cy="3707444"/>
          </a:xfrm>
        </p:spPr>
        <p:txBody>
          <a:bodyPr>
            <a:normAutofit/>
          </a:bodyPr>
          <a:lstStyle/>
          <a:p>
            <a:pPr marL="0" indent="0">
              <a:buNone/>
            </a:pPr>
            <a:r>
              <a:rPr lang="fr-FR" sz="2400" b="1" u="sng" dirty="0">
                <a:solidFill>
                  <a:srgbClr val="3C07CB"/>
                </a:solidFill>
              </a:rPr>
              <a:t>LA SYNTHESE </a:t>
            </a:r>
          </a:p>
          <a:p>
            <a:pPr>
              <a:spcBef>
                <a:spcPts val="600"/>
              </a:spcBef>
            </a:pPr>
            <a:r>
              <a:rPr lang="fr-FR" sz="2400" dirty="0"/>
              <a:t>Résultat des enquêtes</a:t>
            </a:r>
          </a:p>
          <a:p>
            <a:pPr>
              <a:spcBef>
                <a:spcPts val="600"/>
              </a:spcBef>
            </a:pPr>
            <a:r>
              <a:rPr lang="fr-FR" sz="2400" dirty="0"/>
              <a:t>A l’attention du professeur principal</a:t>
            </a:r>
          </a:p>
          <a:p>
            <a:pPr>
              <a:spcBef>
                <a:spcPts val="600"/>
              </a:spcBef>
            </a:pPr>
            <a:r>
              <a:rPr lang="fr-FR" sz="2400" dirty="0"/>
              <a:t>Doit être courte</a:t>
            </a:r>
          </a:p>
          <a:p>
            <a:pPr>
              <a:spcBef>
                <a:spcPts val="600"/>
              </a:spcBef>
            </a:pPr>
            <a:r>
              <a:rPr lang="fr-FR" sz="2400" dirty="0"/>
              <a:t>Doit traduire les avis des parents qualitativement et</a:t>
            </a:r>
          </a:p>
          <a:p>
            <a:pPr>
              <a:spcBef>
                <a:spcPts val="600"/>
              </a:spcBef>
              <a:buNone/>
            </a:pPr>
            <a:r>
              <a:rPr lang="fr-FR" sz="2400" dirty="0"/>
              <a:t>quantitativement </a:t>
            </a:r>
          </a:p>
        </p:txBody>
      </p:sp>
      <p:sp>
        <p:nvSpPr>
          <p:cNvPr id="4" name="Espace réservé de la date 3">
            <a:extLst>
              <a:ext uri="{FF2B5EF4-FFF2-40B4-BE49-F238E27FC236}">
                <a16:creationId xmlns:a16="http://schemas.microsoft.com/office/drawing/2014/main" id="{2D994E77-746C-497F-9E3A-4557EEADE433}"/>
              </a:ext>
            </a:extLst>
          </p:cNvPr>
          <p:cNvSpPr>
            <a:spLocks noGrp="1"/>
          </p:cNvSpPr>
          <p:nvPr>
            <p:ph type="dt" sz="half" idx="10"/>
          </p:nvPr>
        </p:nvSpPr>
        <p:spPr/>
        <p:txBody>
          <a:bodyPr/>
          <a:lstStyle/>
          <a:p>
            <a:fld id="{A807C39C-1F2D-D646-AC43-B86DE26E2F72}" type="datetime1">
              <a:rPr lang="fr-LU" smtClean="0"/>
              <a:pPr/>
              <a:t>04/04/2022</a:t>
            </a:fld>
            <a:endParaRPr lang="fr-FR" dirty="0"/>
          </a:p>
        </p:txBody>
      </p:sp>
      <p:sp>
        <p:nvSpPr>
          <p:cNvPr id="5" name="Espace réservé du pied de page 4">
            <a:extLst>
              <a:ext uri="{FF2B5EF4-FFF2-40B4-BE49-F238E27FC236}">
                <a16:creationId xmlns:a16="http://schemas.microsoft.com/office/drawing/2014/main" id="{2070A64E-608C-4BD5-8EB6-78E364FFAFFB}"/>
              </a:ext>
            </a:extLst>
          </p:cNvPr>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668547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a:p>
            <a:endParaRPr lang="fr-FR" dirty="0"/>
          </a:p>
        </p:txBody>
      </p:sp>
      <p:sp>
        <p:nvSpPr>
          <p:cNvPr id="4" name="Espace réservé de la date 3"/>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pic>
        <p:nvPicPr>
          <p:cNvPr id="9" name="Image 8">
            <a:extLst>
              <a:ext uri="{FF2B5EF4-FFF2-40B4-BE49-F238E27FC236}">
                <a16:creationId xmlns:a16="http://schemas.microsoft.com/office/drawing/2014/main" id="{48610438-9A94-B742-9E47-F4168E8E0AE6}"/>
              </a:ext>
            </a:extLst>
          </p:cNvPr>
          <p:cNvPicPr>
            <a:picLocks noChangeAspect="1"/>
          </p:cNvPicPr>
          <p:nvPr/>
        </p:nvPicPr>
        <p:blipFill>
          <a:blip r:embed="rId2"/>
          <a:stretch>
            <a:fillRect/>
          </a:stretch>
        </p:blipFill>
        <p:spPr>
          <a:xfrm>
            <a:off x="1550020" y="901018"/>
            <a:ext cx="8251902" cy="6858000"/>
          </a:xfrm>
          <a:prstGeom prst="rect">
            <a:avLst/>
          </a:prstGeom>
        </p:spPr>
      </p:pic>
    </p:spTree>
    <p:extLst>
      <p:ext uri="{BB962C8B-B14F-4D97-AF65-F5344CB8AC3E}">
        <p14:creationId xmlns:p14="http://schemas.microsoft.com/office/powerpoint/2010/main" val="1244279045"/>
      </p:ext>
    </p:extLst>
  </p:cSld>
  <p:clrMapOvr>
    <a:masterClrMapping/>
  </p:clrMapOvr>
  <p:transition spd="slow">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B92322-D732-48C1-95CB-B71A8ECBAA24}"/>
              </a:ext>
            </a:extLst>
          </p:cNvPr>
          <p:cNvSpPr>
            <a:spLocks noGrp="1"/>
          </p:cNvSpPr>
          <p:nvPr>
            <p:ph type="title"/>
          </p:nvPr>
        </p:nvSpPr>
        <p:spPr/>
        <p:txBody>
          <a:bodyPr/>
          <a:lstStyle/>
          <a:p>
            <a:r>
              <a:rPr lang="fr-FR" dirty="0"/>
              <a:t>Enquêtes, synthèses et</a:t>
            </a:r>
            <a:br>
              <a:rPr lang="fr-FR" dirty="0"/>
            </a:br>
            <a:r>
              <a:rPr lang="fr-FR" dirty="0"/>
              <a:t>comptes-rendus</a:t>
            </a:r>
          </a:p>
        </p:txBody>
      </p:sp>
      <p:sp>
        <p:nvSpPr>
          <p:cNvPr id="3" name="Espace réservé du contenu 2">
            <a:extLst>
              <a:ext uri="{FF2B5EF4-FFF2-40B4-BE49-F238E27FC236}">
                <a16:creationId xmlns:a16="http://schemas.microsoft.com/office/drawing/2014/main" id="{618B7918-0E69-46CA-93F8-3572E1212C90}"/>
              </a:ext>
            </a:extLst>
          </p:cNvPr>
          <p:cNvSpPr>
            <a:spLocks noGrp="1"/>
          </p:cNvSpPr>
          <p:nvPr>
            <p:ph idx="1"/>
          </p:nvPr>
        </p:nvSpPr>
        <p:spPr/>
        <p:txBody>
          <a:bodyPr>
            <a:normAutofit fontScale="92500" lnSpcReduction="20000"/>
          </a:bodyPr>
          <a:lstStyle/>
          <a:p>
            <a:pPr marL="0" indent="0">
              <a:buNone/>
            </a:pPr>
            <a:r>
              <a:rPr lang="fr-FR" sz="2400" b="1" u="sng" dirty="0">
                <a:solidFill>
                  <a:srgbClr val="3C07CB"/>
                </a:solidFill>
              </a:rPr>
              <a:t>Le compte-rendu</a:t>
            </a:r>
          </a:p>
          <a:p>
            <a:pPr lvl="0">
              <a:spcBef>
                <a:spcPts val="600"/>
              </a:spcBef>
            </a:pPr>
            <a:r>
              <a:rPr lang="fr-FR" sz="2400" dirty="0"/>
              <a:t>Est à l’attention des parents</a:t>
            </a:r>
            <a:endParaRPr lang="fr-LU" sz="2400" dirty="0">
              <a:latin typeface="Century Gothic" pitchFamily="34" charset="0"/>
            </a:endParaRPr>
          </a:p>
          <a:p>
            <a:pPr>
              <a:spcBef>
                <a:spcPts val="600"/>
              </a:spcBef>
            </a:pPr>
            <a:endParaRPr lang="fr-FR" sz="2400" dirty="0"/>
          </a:p>
          <a:p>
            <a:pPr>
              <a:spcBef>
                <a:spcPts val="600"/>
              </a:spcBef>
            </a:pPr>
            <a:r>
              <a:rPr lang="fr-FR" sz="2400" dirty="0"/>
              <a:t>Un modèle standardisé en 3 parties</a:t>
            </a:r>
          </a:p>
          <a:p>
            <a:pPr lvl="1">
              <a:spcBef>
                <a:spcPts val="600"/>
              </a:spcBef>
            </a:pPr>
            <a:r>
              <a:rPr lang="fr-FR" dirty="0"/>
              <a:t>Résultats du conseil </a:t>
            </a:r>
            <a:r>
              <a:rPr lang="fr-LU" b="1" dirty="0">
                <a:latin typeface="Century Gothic" pitchFamily="34" charset="0"/>
              </a:rPr>
              <a:t>LA SYNTHESE </a:t>
            </a:r>
          </a:p>
          <a:p>
            <a:pPr marL="457200" lvl="1" indent="0">
              <a:spcBef>
                <a:spcPts val="600"/>
              </a:spcBef>
              <a:buNone/>
            </a:pPr>
            <a:r>
              <a:rPr lang="fr-FR" dirty="0"/>
              <a:t>de classe</a:t>
            </a:r>
          </a:p>
          <a:p>
            <a:pPr lvl="1">
              <a:spcBef>
                <a:spcPts val="600"/>
              </a:spcBef>
            </a:pPr>
            <a:r>
              <a:rPr lang="fr-FR" dirty="0"/>
              <a:t>Message du professeur principal</a:t>
            </a:r>
          </a:p>
          <a:p>
            <a:pPr lvl="1">
              <a:spcBef>
                <a:spcPts val="600"/>
              </a:spcBef>
            </a:pPr>
            <a:r>
              <a:rPr lang="fr-FR" dirty="0"/>
              <a:t>Informations, soucis éventuels et </a:t>
            </a:r>
          </a:p>
          <a:p>
            <a:pPr lvl="1">
              <a:spcBef>
                <a:spcPts val="600"/>
              </a:spcBef>
              <a:buNone/>
            </a:pPr>
            <a:r>
              <a:rPr lang="fr-FR" dirty="0"/>
              <a:t>solutions apportées par le conseil de classe</a:t>
            </a:r>
          </a:p>
        </p:txBody>
      </p:sp>
      <p:sp>
        <p:nvSpPr>
          <p:cNvPr id="4" name="Espace réservé de la date 3">
            <a:extLst>
              <a:ext uri="{FF2B5EF4-FFF2-40B4-BE49-F238E27FC236}">
                <a16:creationId xmlns:a16="http://schemas.microsoft.com/office/drawing/2014/main" id="{BF2C8FA2-DC88-4E57-B0DD-C6566940FC3F}"/>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9BEE0DD9-F7F4-4EF9-A78A-477D8D3AB43F}"/>
              </a:ext>
            </a:extLst>
          </p:cNvPr>
          <p:cNvSpPr>
            <a:spLocks noGrp="1"/>
          </p:cNvSpPr>
          <p:nvPr>
            <p:ph type="ftr" sz="quarter" idx="11"/>
          </p:nvPr>
        </p:nvSpPr>
        <p:spPr/>
        <p:txBody>
          <a:bodyPr/>
          <a:lstStyle/>
          <a:p>
            <a:r>
              <a:rPr lang="fr-FR"/>
              <a:t>Réunion des Parents Correspondants</a:t>
            </a:r>
          </a:p>
        </p:txBody>
      </p:sp>
      <p:pic>
        <p:nvPicPr>
          <p:cNvPr id="6" name="compte rendu conseil de classe.tiff"/>
          <p:cNvPicPr/>
          <p:nvPr/>
        </p:nvPicPr>
        <p:blipFill>
          <a:blip r:embed="rId2"/>
          <a:stretch>
            <a:fillRect/>
          </a:stretch>
        </p:blipFill>
        <p:spPr>
          <a:xfrm>
            <a:off x="7445829" y="1021977"/>
            <a:ext cx="4746171" cy="5836024"/>
          </a:xfrm>
          <a:prstGeom prst="rect">
            <a:avLst/>
          </a:prstGeom>
          <a:ln w="12700">
            <a:miter lim="400000"/>
          </a:ln>
        </p:spPr>
      </p:pic>
    </p:spTree>
    <p:extLst>
      <p:ext uri="{BB962C8B-B14F-4D97-AF65-F5344CB8AC3E}">
        <p14:creationId xmlns:p14="http://schemas.microsoft.com/office/powerpoint/2010/main" val="276772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a:extLst>
              <a:ext uri="{FF2B5EF4-FFF2-40B4-BE49-F238E27FC236}">
                <a16:creationId xmlns:a16="http://schemas.microsoft.com/office/drawing/2014/main" id="{D60127F2-810D-2B45-B715-DB6F9EC4304B}"/>
              </a:ext>
            </a:extLst>
          </p:cNvPr>
          <p:cNvPicPr>
            <a:picLocks noGrp="1" noChangeAspect="1"/>
          </p:cNvPicPr>
          <p:nvPr>
            <p:ph idx="1"/>
          </p:nvPr>
        </p:nvPicPr>
        <p:blipFill>
          <a:blip r:embed="rId2"/>
          <a:stretch>
            <a:fillRect/>
          </a:stretch>
        </p:blipFill>
        <p:spPr>
          <a:xfrm>
            <a:off x="2858987" y="713581"/>
            <a:ext cx="6659879" cy="5430837"/>
          </a:xfrm>
        </p:spPr>
      </p:pic>
      <p:sp>
        <p:nvSpPr>
          <p:cNvPr id="4" name="Espace réservé de la date 3"/>
          <p:cNvSpPr>
            <a:spLocks noGrp="1"/>
          </p:cNvSpPr>
          <p:nvPr>
            <p:ph type="dt" sz="half" idx="10"/>
          </p:nvPr>
        </p:nvSpPr>
        <p:spPr/>
        <p:txBody>
          <a:bodyPr/>
          <a:lstStyle/>
          <a:p>
            <a:fld id="{A807C39C-1F2D-D646-AC43-B86DE26E2F72}" type="datetime1">
              <a:rPr lang="fr-LU" smtClean="0"/>
              <a:pPr/>
              <a:t>04/04/2022</a:t>
            </a:fld>
            <a:endParaRPr lang="fr-FR" dirty="0"/>
          </a:p>
        </p:txBody>
      </p:sp>
      <p:sp>
        <p:nvSpPr>
          <p:cNvPr id="5" name="Espace réservé du pied de page 4"/>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73399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5C785D73-E004-4D9A-A56F-D26C31491A13}"/>
              </a:ext>
            </a:extLst>
          </p:cNvPr>
          <p:cNvSpPr>
            <a:spLocks noGrp="1"/>
          </p:cNvSpPr>
          <p:nvPr>
            <p:ph type="title"/>
          </p:nvPr>
        </p:nvSpPr>
        <p:spPr/>
        <p:txBody>
          <a:bodyPr/>
          <a:lstStyle/>
          <a:p>
            <a:r>
              <a:rPr lang="fr-FR" dirty="0"/>
              <a:t>Rôle et actions du parent correspondant</a:t>
            </a:r>
          </a:p>
        </p:txBody>
      </p:sp>
      <p:sp>
        <p:nvSpPr>
          <p:cNvPr id="4" name="Espace réservé de la date 3">
            <a:extLst>
              <a:ext uri="{FF2B5EF4-FFF2-40B4-BE49-F238E27FC236}">
                <a16:creationId xmlns:a16="http://schemas.microsoft.com/office/drawing/2014/main" id="{0998D19C-CACB-4870-B72F-83A576CAEA12}"/>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4056A94C-FFCF-49FC-8544-6D0CB9AFC4EC}"/>
              </a:ext>
            </a:extLst>
          </p:cNvPr>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2842847022"/>
      </p:ext>
    </p:extLst>
  </p:cSld>
  <p:clrMapOvr>
    <a:masterClrMapping/>
  </p:clrMapOvr>
  <mc:AlternateContent xmlns:mc="http://schemas.openxmlformats.org/markup-compatibility/2006" xmlns:p14="http://schemas.microsoft.com/office/powerpoint/2010/main">
    <mc:Choice Requires="p14">
      <p:transition p14:dur="10" advClick="0" advTm="2000"/>
    </mc:Choice>
    <mc:Fallback xmlns="">
      <p:transition advClick="0" advTm="2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F0E448D3-500B-48EA-9C18-4866C9FB69E7}"/>
              </a:ext>
            </a:extLst>
          </p:cNvPr>
          <p:cNvSpPr>
            <a:spLocks noGrp="1"/>
          </p:cNvSpPr>
          <p:nvPr>
            <p:ph type="title"/>
          </p:nvPr>
        </p:nvSpPr>
        <p:spPr/>
        <p:txBody>
          <a:bodyPr/>
          <a:lstStyle/>
          <a:p>
            <a:r>
              <a:rPr lang="fr-FR" dirty="0"/>
              <a:t>Echanges et questions</a:t>
            </a:r>
          </a:p>
        </p:txBody>
      </p:sp>
      <p:sp>
        <p:nvSpPr>
          <p:cNvPr id="4" name="Espace réservé de la date 3">
            <a:extLst>
              <a:ext uri="{FF2B5EF4-FFF2-40B4-BE49-F238E27FC236}">
                <a16:creationId xmlns:a16="http://schemas.microsoft.com/office/drawing/2014/main" id="{98E57747-A3E3-435B-91D0-336DBBB38419}"/>
              </a:ext>
            </a:extLst>
          </p:cNvPr>
          <p:cNvSpPr>
            <a:spLocks noGrp="1"/>
          </p:cNvSpPr>
          <p:nvPr>
            <p:ph type="dt" sz="half" idx="10"/>
          </p:nvPr>
        </p:nvSpPr>
        <p:spPr/>
        <p:txBody>
          <a:bodyPr/>
          <a:lstStyle/>
          <a:p>
            <a:fld id="{66BAC093-3157-9F4B-BBAB-F121C7A76F79}" type="datetime1">
              <a:rPr lang="fr-LU" smtClean="0"/>
              <a:pPr/>
              <a:t>04/04/2022</a:t>
            </a:fld>
            <a:endParaRPr lang="fr-FR"/>
          </a:p>
        </p:txBody>
      </p:sp>
      <p:sp>
        <p:nvSpPr>
          <p:cNvPr id="5" name="Espace réservé du pied de page 4">
            <a:extLst>
              <a:ext uri="{FF2B5EF4-FFF2-40B4-BE49-F238E27FC236}">
                <a16:creationId xmlns:a16="http://schemas.microsoft.com/office/drawing/2014/main" id="{43D288D4-FFFB-4C8B-960C-22686C24B96A}"/>
              </a:ext>
            </a:extLst>
          </p:cNvPr>
          <p:cNvSpPr>
            <a:spLocks noGrp="1"/>
          </p:cNvSpPr>
          <p:nvPr>
            <p:ph type="ftr" sz="quarter" idx="11"/>
          </p:nvPr>
        </p:nvSpPr>
        <p:spPr/>
        <p:txBody>
          <a:bodyPr/>
          <a:lstStyle/>
          <a:p>
            <a:r>
              <a:rPr lang="fr-FR"/>
              <a:t>Réunion des Parents Correspondants</a:t>
            </a:r>
          </a:p>
        </p:txBody>
      </p:sp>
      <p:sp>
        <p:nvSpPr>
          <p:cNvPr id="15" name="Bulle narrative : ronde 14">
            <a:extLst>
              <a:ext uri="{FF2B5EF4-FFF2-40B4-BE49-F238E27FC236}">
                <a16:creationId xmlns:a16="http://schemas.microsoft.com/office/drawing/2014/main" id="{5C1BE3B5-99B0-4928-9480-B00730B7AC85}"/>
              </a:ext>
            </a:extLst>
          </p:cNvPr>
          <p:cNvSpPr/>
          <p:nvPr/>
        </p:nvSpPr>
        <p:spPr>
          <a:xfrm>
            <a:off x="7650178" y="2226846"/>
            <a:ext cx="3585172" cy="2004634"/>
          </a:xfrm>
          <a:prstGeom prst="wedgeEllipseCallout">
            <a:avLst/>
          </a:prstGeom>
          <a:solidFill>
            <a:srgbClr val="89C6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Bulle narrative : ronde 15">
            <a:extLst>
              <a:ext uri="{FF2B5EF4-FFF2-40B4-BE49-F238E27FC236}">
                <a16:creationId xmlns:a16="http://schemas.microsoft.com/office/drawing/2014/main" id="{5C2F2A02-E792-49CD-A83A-21225EC45483}"/>
              </a:ext>
            </a:extLst>
          </p:cNvPr>
          <p:cNvSpPr/>
          <p:nvPr/>
        </p:nvSpPr>
        <p:spPr>
          <a:xfrm flipH="1">
            <a:off x="2298629" y="2992141"/>
            <a:ext cx="3097236" cy="1693843"/>
          </a:xfrm>
          <a:prstGeom prst="wedgeEllipseCallout">
            <a:avLst/>
          </a:prstGeom>
          <a:solidFill>
            <a:srgbClr val="9A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Bulle narrative : ronde 16">
            <a:extLst>
              <a:ext uri="{FF2B5EF4-FFF2-40B4-BE49-F238E27FC236}">
                <a16:creationId xmlns:a16="http://schemas.microsoft.com/office/drawing/2014/main" id="{25020560-D3D0-470B-A545-D2FEEF9697BA}"/>
              </a:ext>
            </a:extLst>
          </p:cNvPr>
          <p:cNvSpPr/>
          <p:nvPr/>
        </p:nvSpPr>
        <p:spPr>
          <a:xfrm flipH="1">
            <a:off x="5721789" y="4494336"/>
            <a:ext cx="2100405" cy="1148688"/>
          </a:xfrm>
          <a:prstGeom prst="wedgeEllipseCallout">
            <a:avLst/>
          </a:prstGeom>
          <a:solidFill>
            <a:srgbClr val="F897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D115076F-3C48-4592-B5B0-0601495EA705}"/>
              </a:ext>
            </a:extLst>
          </p:cNvPr>
          <p:cNvSpPr txBox="1"/>
          <p:nvPr/>
        </p:nvSpPr>
        <p:spPr>
          <a:xfrm>
            <a:off x="8790914" y="2231524"/>
            <a:ext cx="1104523" cy="1938992"/>
          </a:xfrm>
          <a:prstGeom prst="rect">
            <a:avLst/>
          </a:prstGeom>
          <a:noFill/>
        </p:spPr>
        <p:txBody>
          <a:bodyPr wrap="square" rtlCol="0">
            <a:spAutoFit/>
          </a:bodyPr>
          <a:lstStyle/>
          <a:p>
            <a:pPr algn="ctr"/>
            <a:r>
              <a:rPr lang="fr-FR" sz="12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20" name="ZoneTexte 19">
            <a:extLst>
              <a:ext uri="{FF2B5EF4-FFF2-40B4-BE49-F238E27FC236}">
                <a16:creationId xmlns:a16="http://schemas.microsoft.com/office/drawing/2014/main" id="{9D5A7CB5-79FB-41FC-9CF8-F542E92FDC78}"/>
              </a:ext>
            </a:extLst>
          </p:cNvPr>
          <p:cNvSpPr txBox="1"/>
          <p:nvPr/>
        </p:nvSpPr>
        <p:spPr>
          <a:xfrm>
            <a:off x="3294985" y="2939370"/>
            <a:ext cx="1104523" cy="1631216"/>
          </a:xfrm>
          <a:prstGeom prst="rect">
            <a:avLst/>
          </a:prstGeom>
          <a:noFill/>
        </p:spPr>
        <p:txBody>
          <a:bodyPr wrap="square" rtlCol="0">
            <a:spAutoFit/>
          </a:bodyPr>
          <a:lstStyle/>
          <a:p>
            <a:pPr algn="ctr"/>
            <a:r>
              <a:rPr lang="fr-FR" sz="10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21" name="ZoneTexte 20">
            <a:extLst>
              <a:ext uri="{FF2B5EF4-FFF2-40B4-BE49-F238E27FC236}">
                <a16:creationId xmlns:a16="http://schemas.microsoft.com/office/drawing/2014/main" id="{A9E5A04F-5A8A-414D-A664-5F42E190E00E}"/>
              </a:ext>
            </a:extLst>
          </p:cNvPr>
          <p:cNvSpPr txBox="1"/>
          <p:nvPr/>
        </p:nvSpPr>
        <p:spPr>
          <a:xfrm>
            <a:off x="6219729" y="4452235"/>
            <a:ext cx="1104523" cy="1169551"/>
          </a:xfrm>
          <a:prstGeom prst="rect">
            <a:avLst/>
          </a:prstGeom>
          <a:noFill/>
        </p:spPr>
        <p:txBody>
          <a:bodyPr wrap="square" rtlCol="0">
            <a:spAutoFit/>
          </a:bodyPr>
          <a:lstStyle/>
          <a:p>
            <a:pPr algn="ctr"/>
            <a:r>
              <a:rPr lang="fr-FR" sz="7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25829801"/>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36D381E7-DF5A-4770-BBDD-748403C522D3}"/>
              </a:ext>
            </a:extLst>
          </p:cNvPr>
          <p:cNvSpPr>
            <a:spLocks noGrp="1"/>
          </p:cNvSpPr>
          <p:nvPr>
            <p:ph type="title"/>
          </p:nvPr>
        </p:nvSpPr>
        <p:spPr>
          <a:xfrm>
            <a:off x="838200" y="1690056"/>
            <a:ext cx="10515600" cy="1578245"/>
          </a:xfrm>
        </p:spPr>
        <p:txBody>
          <a:bodyPr>
            <a:normAutofit/>
          </a:bodyPr>
          <a:lstStyle/>
          <a:p>
            <a:pPr algn="ctr"/>
            <a:r>
              <a:rPr lang="fr-FR" sz="3200" dirty="0"/>
              <a:t>Merci pour votre écoute</a:t>
            </a:r>
            <a:br>
              <a:rPr lang="fr-FR" sz="3200" dirty="0"/>
            </a:br>
            <a:r>
              <a:rPr lang="fr-FR" sz="3200" dirty="0"/>
              <a:t>et votre implication au sein</a:t>
            </a:r>
            <a:br>
              <a:rPr lang="fr-FR" sz="3200" dirty="0"/>
            </a:br>
            <a:r>
              <a:rPr lang="fr-FR" sz="3200" dirty="0"/>
              <a:t>de l’APEL de Saint-Pierre Chanel</a:t>
            </a:r>
          </a:p>
        </p:txBody>
      </p:sp>
      <p:sp>
        <p:nvSpPr>
          <p:cNvPr id="4" name="Espace réservé de la date 3">
            <a:extLst>
              <a:ext uri="{FF2B5EF4-FFF2-40B4-BE49-F238E27FC236}">
                <a16:creationId xmlns:a16="http://schemas.microsoft.com/office/drawing/2014/main" id="{14E0AC96-D00F-4DC6-BB9E-7FFA3F33197B}"/>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006F57CB-5D7A-48CE-8997-22E7D0C830B0}"/>
              </a:ext>
            </a:extLst>
          </p:cNvPr>
          <p:cNvSpPr>
            <a:spLocks noGrp="1"/>
          </p:cNvSpPr>
          <p:nvPr>
            <p:ph type="ftr" sz="quarter" idx="11"/>
          </p:nvPr>
        </p:nvSpPr>
        <p:spPr/>
        <p:txBody>
          <a:bodyPr/>
          <a:lstStyle/>
          <a:p>
            <a:r>
              <a:rPr lang="fr-FR"/>
              <a:t>Réunion des Parents Correspondants</a:t>
            </a:r>
          </a:p>
        </p:txBody>
      </p:sp>
      <p:sp>
        <p:nvSpPr>
          <p:cNvPr id="7" name="Rectangle 6">
            <a:extLst>
              <a:ext uri="{FF2B5EF4-FFF2-40B4-BE49-F238E27FC236}">
                <a16:creationId xmlns:a16="http://schemas.microsoft.com/office/drawing/2014/main" id="{83DC62B5-FA0C-4D24-B042-1FB759913E81}"/>
              </a:ext>
            </a:extLst>
          </p:cNvPr>
          <p:cNvSpPr/>
          <p:nvPr/>
        </p:nvSpPr>
        <p:spPr>
          <a:xfrm>
            <a:off x="838200" y="3494638"/>
            <a:ext cx="10515600" cy="1111458"/>
          </a:xfrm>
          <a:prstGeom prst="rect">
            <a:avLst/>
          </a:prstGeom>
        </p:spPr>
        <p:txBody>
          <a:bodyPr wrap="square">
            <a:spAutoFit/>
          </a:bodyPr>
          <a:lstStyle/>
          <a:p>
            <a:pPr algn="ctr">
              <a:lnSpc>
                <a:spcPts val="3800"/>
              </a:lnSpc>
              <a:spcBef>
                <a:spcPts val="188"/>
              </a:spcBef>
            </a:pPr>
            <a:r>
              <a:rPr lang="fr-FR" altLang="fr-FR" sz="3600" b="1" dirty="0">
                <a:solidFill>
                  <a:srgbClr val="F89722"/>
                </a:solidFill>
                <a:latin typeface="Century Gothic" panose="020B0502020202020204" pitchFamily="34" charset="0"/>
                <a:ea typeface="Arial Narrow" panose="020B0606020202030204" pitchFamily="34" charset="0"/>
                <a:cs typeface="Arial Narrow" panose="020B0606020202030204" pitchFamily="34" charset="0"/>
              </a:rPr>
              <a:t>Ainsi vous serez ACTEUR de la vie</a:t>
            </a:r>
          </a:p>
          <a:p>
            <a:pPr algn="ctr">
              <a:lnSpc>
                <a:spcPct val="96000"/>
              </a:lnSpc>
            </a:pPr>
            <a:r>
              <a:rPr lang="fr-FR" altLang="fr-FR" sz="3600" b="1" dirty="0">
                <a:solidFill>
                  <a:srgbClr val="F89722"/>
                </a:solidFill>
                <a:latin typeface="Century Gothic" panose="020B0502020202020204" pitchFamily="34" charset="0"/>
                <a:ea typeface="Arial Narrow" panose="020B0606020202030204" pitchFamily="34" charset="0"/>
                <a:cs typeface="Arial Narrow" panose="020B0606020202030204" pitchFamily="34" charset="0"/>
              </a:rPr>
              <a:t>scolaire de votre enfant</a:t>
            </a:r>
            <a:r>
              <a:rPr lang="fr-FR" altLang="fr-FR" sz="2800" b="1" dirty="0">
                <a:solidFill>
                  <a:srgbClr val="F89722"/>
                </a:solidFill>
                <a:latin typeface="Century Gothic" panose="020B0502020202020204" pitchFamily="34" charset="0"/>
                <a:ea typeface="Arial Narrow" panose="020B0606020202030204" pitchFamily="34" charset="0"/>
                <a:cs typeface="Arial Narrow" panose="020B0606020202030204" pitchFamily="34" charset="0"/>
              </a:rPr>
              <a:t>.</a:t>
            </a:r>
            <a:endParaRPr lang="fr-FR" altLang="fr-FR" sz="2800" b="1" dirty="0">
              <a:solidFill>
                <a:srgbClr val="3C07CB"/>
              </a:solidFill>
              <a:latin typeface="Century Gothic" panose="020B0502020202020204" pitchFamily="34" charset="0"/>
              <a:ea typeface="Arial Narrow" panose="020B0606020202030204" pitchFamily="34" charset="0"/>
              <a:cs typeface="Arial Narrow" panose="020B0606020202030204" pitchFamily="34" charset="0"/>
            </a:endParaRPr>
          </a:p>
        </p:txBody>
      </p:sp>
      <p:sp>
        <p:nvSpPr>
          <p:cNvPr id="8" name="Rectangle 7">
            <a:extLst>
              <a:ext uri="{FF2B5EF4-FFF2-40B4-BE49-F238E27FC236}">
                <a16:creationId xmlns:a16="http://schemas.microsoft.com/office/drawing/2014/main" id="{FB08F217-77F5-4B44-A1D0-ACADE081FD7F}"/>
              </a:ext>
            </a:extLst>
          </p:cNvPr>
          <p:cNvSpPr/>
          <p:nvPr/>
        </p:nvSpPr>
        <p:spPr>
          <a:xfrm>
            <a:off x="990600" y="4946951"/>
            <a:ext cx="10515600" cy="945515"/>
          </a:xfrm>
          <a:prstGeom prst="rect">
            <a:avLst/>
          </a:prstGeom>
        </p:spPr>
        <p:txBody>
          <a:bodyPr wrap="square">
            <a:spAutoFit/>
          </a:bodyPr>
          <a:lstStyle/>
          <a:p>
            <a:pPr algn="ctr">
              <a:lnSpc>
                <a:spcPct val="99000"/>
              </a:lnSpc>
              <a:spcBef>
                <a:spcPts val="3763"/>
              </a:spcBef>
            </a:pPr>
            <a:r>
              <a:rPr lang="fr-FR" altLang="fr-FR" sz="2800" b="1" dirty="0">
                <a:solidFill>
                  <a:srgbClr val="3C07CB"/>
                </a:solidFill>
                <a:latin typeface="Century Gothic" panose="020B0502020202020204" pitchFamily="34" charset="0"/>
                <a:ea typeface="Arial Narrow" panose="020B0606020202030204" pitchFamily="34" charset="0"/>
                <a:cs typeface="Arial Narrow" panose="020B0606020202030204" pitchFamily="34" charset="0"/>
              </a:rPr>
              <a:t>Le comité de l’APEL vous invite à prendre le verre de l’amitié</a:t>
            </a:r>
          </a:p>
        </p:txBody>
      </p:sp>
    </p:spTree>
    <p:extLst>
      <p:ext uri="{BB962C8B-B14F-4D97-AF65-F5344CB8AC3E}">
        <p14:creationId xmlns:p14="http://schemas.microsoft.com/office/powerpoint/2010/main" val="152921710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AA8541-C5DA-46BD-B0C6-22500B6565CB}"/>
              </a:ext>
            </a:extLst>
          </p:cNvPr>
          <p:cNvSpPr>
            <a:spLocks noGrp="1"/>
          </p:cNvSpPr>
          <p:nvPr>
            <p:ph type="title"/>
          </p:nvPr>
        </p:nvSpPr>
        <p:spPr/>
        <p:txBody>
          <a:bodyPr/>
          <a:lstStyle/>
          <a:p>
            <a:r>
              <a:rPr lang="fr-FR" dirty="0"/>
              <a:t>Rôle et actions du parent correspondant</a:t>
            </a:r>
          </a:p>
        </p:txBody>
      </p:sp>
      <p:sp>
        <p:nvSpPr>
          <p:cNvPr id="3" name="Espace réservé du contenu 2">
            <a:extLst>
              <a:ext uri="{FF2B5EF4-FFF2-40B4-BE49-F238E27FC236}">
                <a16:creationId xmlns:a16="http://schemas.microsoft.com/office/drawing/2014/main" id="{48F7F773-DFF7-45C2-8792-B1F5B870C537}"/>
              </a:ext>
            </a:extLst>
          </p:cNvPr>
          <p:cNvSpPr>
            <a:spLocks noGrp="1"/>
          </p:cNvSpPr>
          <p:nvPr>
            <p:ph idx="1"/>
          </p:nvPr>
        </p:nvSpPr>
        <p:spPr/>
        <p:txBody>
          <a:bodyPr/>
          <a:lstStyle/>
          <a:p>
            <a:pPr marL="0" indent="0">
              <a:buNone/>
            </a:pPr>
            <a:r>
              <a:rPr lang="fr-FR" u="sng" dirty="0">
                <a:solidFill>
                  <a:srgbClr val="3C07CB"/>
                </a:solidFill>
              </a:rPr>
              <a:t>Pourquoi ?</a:t>
            </a:r>
          </a:p>
          <a:p>
            <a:r>
              <a:rPr lang="fr-FR" dirty="0"/>
              <a:t>S’impliquer dans la vie de l’établissement</a:t>
            </a:r>
          </a:p>
          <a:p>
            <a:r>
              <a:rPr lang="fr-FR" dirty="0"/>
              <a:t>Suivre ce qui se passe dans la classe</a:t>
            </a:r>
          </a:p>
          <a:p>
            <a:r>
              <a:rPr lang="fr-FR" dirty="0"/>
              <a:t>S’intéresser aux questions de scolarité</a:t>
            </a:r>
          </a:p>
          <a:p>
            <a:r>
              <a:rPr lang="fr-FR" dirty="0"/>
              <a:t>Porter la parole de l’ensemble des parents de la classe</a:t>
            </a:r>
          </a:p>
        </p:txBody>
      </p:sp>
      <p:sp>
        <p:nvSpPr>
          <p:cNvPr id="4" name="Espace réservé de la date 3">
            <a:extLst>
              <a:ext uri="{FF2B5EF4-FFF2-40B4-BE49-F238E27FC236}">
                <a16:creationId xmlns:a16="http://schemas.microsoft.com/office/drawing/2014/main" id="{8FD5ABDC-DB2F-4E90-A6C8-FAF3742AEBD2}"/>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4EEDCD02-D236-4798-BB5A-05ECC1BAFC51}"/>
              </a:ext>
            </a:extLst>
          </p:cNvPr>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267234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D53D0-0E1F-4799-9116-536D0DD4A122}"/>
              </a:ext>
            </a:extLst>
          </p:cNvPr>
          <p:cNvSpPr>
            <a:spLocks noGrp="1"/>
          </p:cNvSpPr>
          <p:nvPr>
            <p:ph type="title"/>
          </p:nvPr>
        </p:nvSpPr>
        <p:spPr/>
        <p:txBody>
          <a:bodyPr/>
          <a:lstStyle/>
          <a:p>
            <a:r>
              <a:rPr lang="fr-FR" dirty="0"/>
              <a:t>Rôle et actions du parent correspondant</a:t>
            </a:r>
          </a:p>
        </p:txBody>
      </p:sp>
      <p:sp>
        <p:nvSpPr>
          <p:cNvPr id="3" name="Espace réservé du contenu 2">
            <a:extLst>
              <a:ext uri="{FF2B5EF4-FFF2-40B4-BE49-F238E27FC236}">
                <a16:creationId xmlns:a16="http://schemas.microsoft.com/office/drawing/2014/main" id="{9F9793EC-3A18-4C07-8BE1-56F38CCAEBCA}"/>
              </a:ext>
            </a:extLst>
          </p:cNvPr>
          <p:cNvSpPr>
            <a:spLocks noGrp="1"/>
          </p:cNvSpPr>
          <p:nvPr>
            <p:ph idx="1"/>
          </p:nvPr>
        </p:nvSpPr>
        <p:spPr/>
        <p:txBody>
          <a:bodyPr/>
          <a:lstStyle/>
          <a:p>
            <a:pPr marL="0" indent="0">
              <a:buNone/>
            </a:pPr>
            <a:r>
              <a:rPr lang="fr-FR" u="sng" dirty="0">
                <a:solidFill>
                  <a:srgbClr val="3C07CB"/>
                </a:solidFill>
              </a:rPr>
              <a:t>Rôle</a:t>
            </a:r>
          </a:p>
          <a:p>
            <a:r>
              <a:rPr lang="fr-FR" dirty="0"/>
              <a:t>Assurer le lien entre les familles, l’équipe éducative et l’APEL.</a:t>
            </a:r>
          </a:p>
          <a:p>
            <a:r>
              <a:rPr lang="fr-FR" dirty="0"/>
              <a:t>Être le médiateur en cas de difficulté.</a:t>
            </a:r>
          </a:p>
          <a:p>
            <a:r>
              <a:rPr lang="fr-FR" dirty="0"/>
              <a:t>Participer aux actions de l'APEL Saint-Pierre Chanel selon ses disponibilités (cf. site www.apel-spc.fr).</a:t>
            </a:r>
          </a:p>
          <a:p>
            <a:endParaRPr lang="fr-FR" dirty="0"/>
          </a:p>
        </p:txBody>
      </p:sp>
      <p:sp>
        <p:nvSpPr>
          <p:cNvPr id="4" name="Espace réservé de la date 3">
            <a:extLst>
              <a:ext uri="{FF2B5EF4-FFF2-40B4-BE49-F238E27FC236}">
                <a16:creationId xmlns:a16="http://schemas.microsoft.com/office/drawing/2014/main" id="{B64D2CB8-5AA5-41F1-A710-81EBF43BEE23}"/>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F05B5220-88DD-474C-B82F-1D919F645A4A}"/>
              </a:ext>
            </a:extLst>
          </p:cNvPr>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2036586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635086-D210-4CEC-B78C-7597B3E0E78E}"/>
              </a:ext>
            </a:extLst>
          </p:cNvPr>
          <p:cNvSpPr>
            <a:spLocks noGrp="1"/>
          </p:cNvSpPr>
          <p:nvPr>
            <p:ph type="title"/>
          </p:nvPr>
        </p:nvSpPr>
        <p:spPr/>
        <p:txBody>
          <a:bodyPr/>
          <a:lstStyle/>
          <a:p>
            <a:r>
              <a:rPr lang="fr-FR" dirty="0"/>
              <a:t>Rôle et actions du parent correspondant</a:t>
            </a:r>
          </a:p>
        </p:txBody>
      </p:sp>
      <p:sp>
        <p:nvSpPr>
          <p:cNvPr id="3" name="Espace réservé du contenu 2">
            <a:extLst>
              <a:ext uri="{FF2B5EF4-FFF2-40B4-BE49-F238E27FC236}">
                <a16:creationId xmlns:a16="http://schemas.microsoft.com/office/drawing/2014/main" id="{F8B91798-6904-48F4-8898-B58AC5772C9C}"/>
              </a:ext>
            </a:extLst>
          </p:cNvPr>
          <p:cNvSpPr>
            <a:spLocks noGrp="1"/>
          </p:cNvSpPr>
          <p:nvPr>
            <p:ph idx="1"/>
          </p:nvPr>
        </p:nvSpPr>
        <p:spPr>
          <a:xfrm>
            <a:off x="4471599" y="4372741"/>
            <a:ext cx="3382200" cy="446402"/>
          </a:xfrm>
          <a:noFill/>
          <a:ln>
            <a:solidFill>
              <a:srgbClr val="3C07CB"/>
            </a:solidFill>
          </a:ln>
        </p:spPr>
        <p:txBody>
          <a:bodyPr>
            <a:normAutofit lnSpcReduction="10000"/>
          </a:bodyPr>
          <a:lstStyle/>
          <a:p>
            <a:pPr marL="0" indent="0" algn="ctr">
              <a:buNone/>
            </a:pPr>
            <a:r>
              <a:rPr lang="fr-FR" b="1" dirty="0">
                <a:solidFill>
                  <a:srgbClr val="3C07CB"/>
                </a:solidFill>
              </a:rPr>
              <a:t>Savoir être</a:t>
            </a:r>
          </a:p>
        </p:txBody>
      </p:sp>
      <p:sp>
        <p:nvSpPr>
          <p:cNvPr id="4" name="Espace réservé de la date 3">
            <a:extLst>
              <a:ext uri="{FF2B5EF4-FFF2-40B4-BE49-F238E27FC236}">
                <a16:creationId xmlns:a16="http://schemas.microsoft.com/office/drawing/2014/main" id="{851D943B-7E13-421E-9D63-049CB6EEA14F}"/>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8EE4F3C3-070D-4ED8-B345-2880C812DB70}"/>
              </a:ext>
            </a:extLst>
          </p:cNvPr>
          <p:cNvSpPr>
            <a:spLocks noGrp="1"/>
          </p:cNvSpPr>
          <p:nvPr>
            <p:ph type="ftr" sz="quarter" idx="11"/>
          </p:nvPr>
        </p:nvSpPr>
        <p:spPr/>
        <p:txBody>
          <a:bodyPr/>
          <a:lstStyle/>
          <a:p>
            <a:r>
              <a:rPr lang="fr-FR"/>
              <a:t>Réunion des Parents Correspondants</a:t>
            </a:r>
          </a:p>
        </p:txBody>
      </p:sp>
      <p:sp>
        <p:nvSpPr>
          <p:cNvPr id="6" name="Espace réservé du contenu 2">
            <a:extLst>
              <a:ext uri="{FF2B5EF4-FFF2-40B4-BE49-F238E27FC236}">
                <a16:creationId xmlns:a16="http://schemas.microsoft.com/office/drawing/2014/main" id="{41DDE0EA-36CB-4C6A-A8D5-46FC084C4537}"/>
              </a:ext>
            </a:extLst>
          </p:cNvPr>
          <p:cNvSpPr txBox="1">
            <a:spLocks/>
          </p:cNvSpPr>
          <p:nvPr/>
        </p:nvSpPr>
        <p:spPr>
          <a:xfrm>
            <a:off x="4872644" y="3075430"/>
            <a:ext cx="2201487" cy="4405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dirty="0"/>
              <a:t>Accueillant</a:t>
            </a:r>
          </a:p>
        </p:txBody>
      </p:sp>
      <p:sp>
        <p:nvSpPr>
          <p:cNvPr id="7" name="Espace réservé du contenu 2">
            <a:extLst>
              <a:ext uri="{FF2B5EF4-FFF2-40B4-BE49-F238E27FC236}">
                <a16:creationId xmlns:a16="http://schemas.microsoft.com/office/drawing/2014/main" id="{B1EE882B-1D3D-4E71-9E29-4D6DBF145A22}"/>
              </a:ext>
            </a:extLst>
          </p:cNvPr>
          <p:cNvSpPr txBox="1">
            <a:spLocks/>
          </p:cNvSpPr>
          <p:nvPr/>
        </p:nvSpPr>
        <p:spPr>
          <a:xfrm>
            <a:off x="7573240" y="3360708"/>
            <a:ext cx="2201487" cy="4405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dirty="0"/>
              <a:t>Disponible</a:t>
            </a:r>
          </a:p>
        </p:txBody>
      </p:sp>
      <p:sp>
        <p:nvSpPr>
          <p:cNvPr id="8" name="Espace réservé du contenu 2">
            <a:extLst>
              <a:ext uri="{FF2B5EF4-FFF2-40B4-BE49-F238E27FC236}">
                <a16:creationId xmlns:a16="http://schemas.microsoft.com/office/drawing/2014/main" id="{FBFA40D3-D807-4561-84C0-AA4252A3C74D}"/>
              </a:ext>
            </a:extLst>
          </p:cNvPr>
          <p:cNvSpPr txBox="1">
            <a:spLocks/>
          </p:cNvSpPr>
          <p:nvPr/>
        </p:nvSpPr>
        <p:spPr>
          <a:xfrm>
            <a:off x="8881456" y="4358673"/>
            <a:ext cx="2201487" cy="4405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dirty="0"/>
              <a:t>A l’écoute</a:t>
            </a:r>
          </a:p>
        </p:txBody>
      </p:sp>
      <p:sp>
        <p:nvSpPr>
          <p:cNvPr id="9" name="Espace réservé du contenu 2">
            <a:extLst>
              <a:ext uri="{FF2B5EF4-FFF2-40B4-BE49-F238E27FC236}">
                <a16:creationId xmlns:a16="http://schemas.microsoft.com/office/drawing/2014/main" id="{EDF87944-BE07-4286-80CB-9E8C616EF86A}"/>
              </a:ext>
            </a:extLst>
          </p:cNvPr>
          <p:cNvSpPr txBox="1">
            <a:spLocks/>
          </p:cNvSpPr>
          <p:nvPr/>
        </p:nvSpPr>
        <p:spPr>
          <a:xfrm>
            <a:off x="7573240" y="5353835"/>
            <a:ext cx="2201487" cy="4405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dirty="0"/>
              <a:t>Diplomate</a:t>
            </a:r>
          </a:p>
        </p:txBody>
      </p:sp>
      <p:sp>
        <p:nvSpPr>
          <p:cNvPr id="10" name="Espace réservé du contenu 2">
            <a:extLst>
              <a:ext uri="{FF2B5EF4-FFF2-40B4-BE49-F238E27FC236}">
                <a16:creationId xmlns:a16="http://schemas.microsoft.com/office/drawing/2014/main" id="{1D0B3FB7-A60A-4437-9C87-C693EC4BDBDE}"/>
              </a:ext>
            </a:extLst>
          </p:cNvPr>
          <p:cNvSpPr txBox="1">
            <a:spLocks/>
          </p:cNvSpPr>
          <p:nvPr/>
        </p:nvSpPr>
        <p:spPr>
          <a:xfrm>
            <a:off x="1765071" y="5390634"/>
            <a:ext cx="2954480" cy="6336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dirty="0"/>
              <a:t>Responsable</a:t>
            </a:r>
          </a:p>
        </p:txBody>
      </p:sp>
      <p:sp>
        <p:nvSpPr>
          <p:cNvPr id="11" name="Espace réservé du contenu 2">
            <a:extLst>
              <a:ext uri="{FF2B5EF4-FFF2-40B4-BE49-F238E27FC236}">
                <a16:creationId xmlns:a16="http://schemas.microsoft.com/office/drawing/2014/main" id="{3C04D472-38F7-465B-B3E1-DDD224BE1559}"/>
              </a:ext>
            </a:extLst>
          </p:cNvPr>
          <p:cNvSpPr txBox="1">
            <a:spLocks/>
          </p:cNvSpPr>
          <p:nvPr/>
        </p:nvSpPr>
        <p:spPr>
          <a:xfrm>
            <a:off x="4343055" y="5792439"/>
            <a:ext cx="3510744" cy="63365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dirty="0"/>
              <a:t>Ouvert au dialogue</a:t>
            </a:r>
          </a:p>
        </p:txBody>
      </p:sp>
      <p:sp>
        <p:nvSpPr>
          <p:cNvPr id="12" name="Espace réservé du contenu 2">
            <a:extLst>
              <a:ext uri="{FF2B5EF4-FFF2-40B4-BE49-F238E27FC236}">
                <a16:creationId xmlns:a16="http://schemas.microsoft.com/office/drawing/2014/main" id="{934C985E-DC58-414D-8B6B-5F4233D42955}"/>
              </a:ext>
            </a:extLst>
          </p:cNvPr>
          <p:cNvSpPr txBox="1">
            <a:spLocks/>
          </p:cNvSpPr>
          <p:nvPr/>
        </p:nvSpPr>
        <p:spPr>
          <a:xfrm>
            <a:off x="1108016" y="4378601"/>
            <a:ext cx="2201487" cy="4405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dirty="0"/>
              <a:t>Bienveillant</a:t>
            </a:r>
          </a:p>
        </p:txBody>
      </p:sp>
      <p:sp>
        <p:nvSpPr>
          <p:cNvPr id="13" name="Espace réservé du contenu 2">
            <a:extLst>
              <a:ext uri="{FF2B5EF4-FFF2-40B4-BE49-F238E27FC236}">
                <a16:creationId xmlns:a16="http://schemas.microsoft.com/office/drawing/2014/main" id="{0512EF8B-BB93-4371-98FD-CC71AEED3BEE}"/>
              </a:ext>
            </a:extLst>
          </p:cNvPr>
          <p:cNvSpPr txBox="1">
            <a:spLocks/>
          </p:cNvSpPr>
          <p:nvPr/>
        </p:nvSpPr>
        <p:spPr>
          <a:xfrm>
            <a:off x="2141568" y="3366567"/>
            <a:ext cx="2201487" cy="4405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a:buChar char="•"/>
              <a:defRPr sz="2800" b="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fr-FR" dirty="0"/>
              <a:t>Dynamique</a:t>
            </a:r>
          </a:p>
        </p:txBody>
      </p:sp>
    </p:spTree>
    <p:extLst>
      <p:ext uri="{BB962C8B-B14F-4D97-AF65-F5344CB8AC3E}">
        <p14:creationId xmlns:p14="http://schemas.microsoft.com/office/powerpoint/2010/main" val="1364621247"/>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A87EC7-E144-44C2-9E25-D2914FE33D80}"/>
              </a:ext>
            </a:extLst>
          </p:cNvPr>
          <p:cNvSpPr>
            <a:spLocks noGrp="1"/>
          </p:cNvSpPr>
          <p:nvPr>
            <p:ph type="title"/>
          </p:nvPr>
        </p:nvSpPr>
        <p:spPr/>
        <p:txBody>
          <a:bodyPr/>
          <a:lstStyle/>
          <a:p>
            <a:r>
              <a:rPr lang="fr-FR" dirty="0"/>
              <a:t>Présentation de la charte </a:t>
            </a:r>
          </a:p>
        </p:txBody>
      </p:sp>
      <p:sp>
        <p:nvSpPr>
          <p:cNvPr id="6" name="Espace réservé du texte 5">
            <a:extLst>
              <a:ext uri="{FF2B5EF4-FFF2-40B4-BE49-F238E27FC236}">
                <a16:creationId xmlns:a16="http://schemas.microsoft.com/office/drawing/2014/main" id="{4E24B65A-6324-487F-9621-FBE6B1F25B42}"/>
              </a:ext>
            </a:extLst>
          </p:cNvPr>
          <p:cNvSpPr>
            <a:spLocks noGrp="1"/>
          </p:cNvSpPr>
          <p:nvPr>
            <p:ph type="body" idx="1"/>
          </p:nvPr>
        </p:nvSpPr>
        <p:spPr/>
        <p:txBody>
          <a:bodyPr/>
          <a:lstStyle/>
          <a:p>
            <a:endParaRPr lang="fr-FR"/>
          </a:p>
        </p:txBody>
      </p:sp>
      <p:sp>
        <p:nvSpPr>
          <p:cNvPr id="4" name="Espace réservé de la date 3">
            <a:extLst>
              <a:ext uri="{FF2B5EF4-FFF2-40B4-BE49-F238E27FC236}">
                <a16:creationId xmlns:a16="http://schemas.microsoft.com/office/drawing/2014/main" id="{1E7E59C7-84E1-404C-B479-917BB82AE73E}"/>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112F2459-528D-41BD-A977-D7A4EB60852E}"/>
              </a:ext>
            </a:extLst>
          </p:cNvPr>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2338298026"/>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de la charte </a:t>
            </a:r>
          </a:p>
        </p:txBody>
      </p:sp>
      <p:sp>
        <p:nvSpPr>
          <p:cNvPr id="3" name="Espace réservé du contenu 2"/>
          <p:cNvSpPr>
            <a:spLocks noGrp="1"/>
          </p:cNvSpPr>
          <p:nvPr>
            <p:ph idx="1"/>
          </p:nvPr>
        </p:nvSpPr>
        <p:spPr>
          <a:xfrm>
            <a:off x="838200" y="2852738"/>
            <a:ext cx="10515600" cy="3092589"/>
          </a:xfrm>
        </p:spPr>
        <p:txBody>
          <a:bodyPr>
            <a:normAutofit/>
          </a:bodyPr>
          <a:lstStyle/>
          <a:p>
            <a:pPr marL="0" indent="0" algn="ctr">
              <a:buNone/>
            </a:pPr>
            <a:r>
              <a:rPr lang="fr-FR" sz="2400" b="1" u="sng" dirty="0">
                <a:solidFill>
                  <a:srgbClr val="3C07CB"/>
                </a:solidFill>
              </a:rPr>
              <a:t>Préambule</a:t>
            </a:r>
          </a:p>
          <a:p>
            <a:pPr marL="0" indent="0" algn="ctr">
              <a:buNone/>
            </a:pPr>
            <a:endParaRPr lang="fr-FR" sz="2400" b="1" u="sng" dirty="0">
              <a:solidFill>
                <a:srgbClr val="3C07CB"/>
              </a:solidFill>
            </a:endParaRPr>
          </a:p>
          <a:p>
            <a:pPr marL="0" indent="0">
              <a:buNone/>
            </a:pPr>
            <a:r>
              <a:rPr lang="fr-FR" sz="2400" dirty="0"/>
              <a:t>La présente charte a été rédigée dans l’objectif de définir le rôle, le cadre d’intervention et les bonnes pratiques attendues pour la mission du parent correspondant.</a:t>
            </a:r>
          </a:p>
        </p:txBody>
      </p:sp>
      <p:sp>
        <p:nvSpPr>
          <p:cNvPr id="4" name="Espace réservé de la date 3"/>
          <p:cNvSpPr>
            <a:spLocks noGrp="1"/>
          </p:cNvSpPr>
          <p:nvPr>
            <p:ph type="dt" sz="half" idx="10"/>
          </p:nvPr>
        </p:nvSpPr>
        <p:spPr/>
        <p:txBody>
          <a:bodyPr/>
          <a:lstStyle/>
          <a:p>
            <a:fld id="{713C873D-D042-264C-9EFC-F0DEC383F8D2}" type="datetime1">
              <a:rPr lang="fr-LU" smtClean="0"/>
              <a:pPr/>
              <a:t>04/04/2022</a:t>
            </a:fld>
            <a:endParaRPr lang="fr-FR"/>
          </a:p>
        </p:txBody>
      </p:sp>
      <p:sp>
        <p:nvSpPr>
          <p:cNvPr id="5" name="Espace réservé du pied de page 4"/>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55949904"/>
      </p:ext>
    </p:extLst>
  </p:cSld>
  <p:clrMapOvr>
    <a:masterClrMapping/>
  </p:clrMapOvr>
  <mc:AlternateContent xmlns:mc="http://schemas.openxmlformats.org/markup-compatibility/2006" xmlns:p14="http://schemas.microsoft.com/office/powerpoint/2010/main">
    <mc:Choice Requires="p14">
      <p:transition spd="slow" p14:dur="2000">
        <p:wipe dir="r"/>
      </p:transition>
    </mc:Choice>
    <mc:Fallback xmlns="">
      <p:transition spd="slow">
        <p:wipe dir="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581B36-1E7B-49A2-8CE4-C1213684ABCD}"/>
              </a:ext>
            </a:extLst>
          </p:cNvPr>
          <p:cNvSpPr>
            <a:spLocks noGrp="1"/>
          </p:cNvSpPr>
          <p:nvPr>
            <p:ph type="title"/>
          </p:nvPr>
        </p:nvSpPr>
        <p:spPr/>
        <p:txBody>
          <a:bodyPr/>
          <a:lstStyle/>
          <a:p>
            <a:r>
              <a:rPr lang="fr-FR" dirty="0"/>
              <a:t>Présentation de la charte </a:t>
            </a:r>
          </a:p>
        </p:txBody>
      </p:sp>
      <p:sp>
        <p:nvSpPr>
          <p:cNvPr id="3" name="Espace réservé du contenu 2">
            <a:extLst>
              <a:ext uri="{FF2B5EF4-FFF2-40B4-BE49-F238E27FC236}">
                <a16:creationId xmlns:a16="http://schemas.microsoft.com/office/drawing/2014/main" id="{0CF9A302-AC57-4169-B860-E8B891A79FA7}"/>
              </a:ext>
            </a:extLst>
          </p:cNvPr>
          <p:cNvSpPr>
            <a:spLocks noGrp="1"/>
          </p:cNvSpPr>
          <p:nvPr>
            <p:ph idx="1"/>
          </p:nvPr>
        </p:nvSpPr>
        <p:spPr>
          <a:xfrm>
            <a:off x="838200" y="2852738"/>
            <a:ext cx="10515600" cy="3092589"/>
          </a:xfrm>
        </p:spPr>
        <p:txBody>
          <a:bodyPr>
            <a:normAutofit/>
          </a:bodyPr>
          <a:lstStyle/>
          <a:p>
            <a:pPr marL="0" indent="0" algn="ctr">
              <a:buNone/>
            </a:pPr>
            <a:r>
              <a:rPr lang="fr-FR" sz="2400" b="1" u="sng" dirty="0">
                <a:solidFill>
                  <a:srgbClr val="3C07CB"/>
                </a:solidFill>
              </a:rPr>
              <a:t>Article 1</a:t>
            </a:r>
            <a:r>
              <a:rPr lang="fr-FR" sz="2400" b="1" u="sng" baseline="30000" dirty="0">
                <a:solidFill>
                  <a:srgbClr val="3C07CB"/>
                </a:solidFill>
              </a:rPr>
              <a:t>er</a:t>
            </a:r>
            <a:endParaRPr lang="fr-FR" sz="2400" b="1" u="sng" dirty="0">
              <a:solidFill>
                <a:srgbClr val="3C07CB"/>
              </a:solidFill>
            </a:endParaRPr>
          </a:p>
          <a:p>
            <a:pPr marL="0" indent="0" algn="ctr">
              <a:buNone/>
            </a:pPr>
            <a:endParaRPr lang="fr-FR" sz="2400" b="1" u="sng" dirty="0">
              <a:solidFill>
                <a:srgbClr val="3C07CB"/>
              </a:solidFill>
            </a:endParaRPr>
          </a:p>
          <a:p>
            <a:pPr marL="0" indent="0">
              <a:buNone/>
            </a:pPr>
            <a:r>
              <a:rPr lang="fr-FR" sz="2400" b="1" u="sng" dirty="0">
                <a:solidFill>
                  <a:srgbClr val="89C641"/>
                </a:solidFill>
              </a:rPr>
              <a:t>Sur sa légitimité</a:t>
            </a:r>
            <a:r>
              <a:rPr lang="fr-FR" sz="2400" b="1" dirty="0">
                <a:solidFill>
                  <a:srgbClr val="89C641"/>
                </a:solidFill>
              </a:rPr>
              <a:t> : </a:t>
            </a:r>
            <a:r>
              <a:rPr lang="fr-FR" sz="2400" dirty="0"/>
              <a:t>le parent d’élève est choisi pour une classe pour une année scolaire. Il adhère au projet éducatif de l’établissement. Il possède des qualités relationnelles qui lui permettent de créer du lien entre les parents, l’équipe éducative et l’APEL. </a:t>
            </a:r>
          </a:p>
          <a:p>
            <a:endParaRPr lang="fr-FR" sz="2400" dirty="0"/>
          </a:p>
        </p:txBody>
      </p:sp>
      <p:sp>
        <p:nvSpPr>
          <p:cNvPr id="4" name="Espace réservé de la date 3">
            <a:extLst>
              <a:ext uri="{FF2B5EF4-FFF2-40B4-BE49-F238E27FC236}">
                <a16:creationId xmlns:a16="http://schemas.microsoft.com/office/drawing/2014/main" id="{71A30C09-6A91-427C-9009-A235B80EBE02}"/>
              </a:ext>
            </a:extLst>
          </p:cNvPr>
          <p:cNvSpPr>
            <a:spLocks noGrp="1"/>
          </p:cNvSpPr>
          <p:nvPr>
            <p:ph type="dt" sz="half" idx="10"/>
          </p:nvPr>
        </p:nvSpPr>
        <p:spPr/>
        <p:txBody>
          <a:bodyPr/>
          <a:lstStyle/>
          <a:p>
            <a:fld id="{A807C39C-1F2D-D646-AC43-B86DE26E2F72}" type="datetime1">
              <a:rPr lang="fr-LU" smtClean="0"/>
              <a:pPr/>
              <a:t>04/04/2022</a:t>
            </a:fld>
            <a:endParaRPr lang="fr-FR"/>
          </a:p>
        </p:txBody>
      </p:sp>
      <p:sp>
        <p:nvSpPr>
          <p:cNvPr id="5" name="Espace réservé du pied de page 4">
            <a:extLst>
              <a:ext uri="{FF2B5EF4-FFF2-40B4-BE49-F238E27FC236}">
                <a16:creationId xmlns:a16="http://schemas.microsoft.com/office/drawing/2014/main" id="{3E45C87B-BC17-4D47-A75E-54726741B7F1}"/>
              </a:ext>
            </a:extLst>
          </p:cNvPr>
          <p:cNvSpPr>
            <a:spLocks noGrp="1"/>
          </p:cNvSpPr>
          <p:nvPr>
            <p:ph type="ftr" sz="quarter" idx="11"/>
          </p:nvPr>
        </p:nvSpPr>
        <p:spPr/>
        <p:txBody>
          <a:bodyPr/>
          <a:lstStyle/>
          <a:p>
            <a:r>
              <a:rPr lang="fr-FR"/>
              <a:t>Réunion des Parents Correspondants</a:t>
            </a:r>
          </a:p>
        </p:txBody>
      </p:sp>
    </p:spTree>
    <p:extLst>
      <p:ext uri="{BB962C8B-B14F-4D97-AF65-F5344CB8AC3E}">
        <p14:creationId xmlns:p14="http://schemas.microsoft.com/office/powerpoint/2010/main" val="143997171"/>
      </p:ext>
    </p:extLst>
  </p:cSld>
  <p:clrMapOvr>
    <a:masterClrMapping/>
  </p:clrMapOvr>
  <mc:AlternateContent xmlns:mc="http://schemas.openxmlformats.org/markup-compatibility/2006" xmlns:p14="http://schemas.microsoft.com/office/powerpoint/2010/main">
    <mc:Choice Requires="p14">
      <p:transition spd="slow" p14:dur="2000">
        <p:randomBar dir="vert"/>
      </p:transition>
    </mc:Choice>
    <mc:Fallback xmlns="">
      <p:transition spd="slow">
        <p:randomBar dir="vert"/>
      </p:transition>
    </mc:Fallback>
  </mc:AlternateContent>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1213</Words>
  <Application>Microsoft Macintosh PowerPoint</Application>
  <PresentationFormat>Grand écran</PresentationFormat>
  <Paragraphs>213</Paragraphs>
  <Slides>31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31</vt:i4>
      </vt:variant>
    </vt:vector>
  </HeadingPairs>
  <TitlesOfParts>
    <vt:vector size="35" baseType="lpstr">
      <vt:lpstr>Arial</vt:lpstr>
      <vt:lpstr>Calibri</vt:lpstr>
      <vt:lpstr>Century Gothic</vt:lpstr>
      <vt:lpstr>Thème Office</vt:lpstr>
      <vt:lpstr>Bienvenue à la Réunion des parents correspondants</vt:lpstr>
      <vt:lpstr>Sommaire</vt:lpstr>
      <vt:lpstr>Rôle et actions du parent correspondant</vt:lpstr>
      <vt:lpstr>Rôle et actions du parent correspondant</vt:lpstr>
      <vt:lpstr>Rôle et actions du parent correspondant</vt:lpstr>
      <vt:lpstr>Rôle et actions du parent correspondant</vt:lpstr>
      <vt:lpstr>Présentation de la charte </vt:lpstr>
      <vt:lpstr>Présentation de la charte </vt:lpstr>
      <vt:lpstr>Présentation de la charte </vt:lpstr>
      <vt:lpstr>Présentation de la charte </vt:lpstr>
      <vt:lpstr>Présentation de la charte </vt:lpstr>
      <vt:lpstr>Présentation de la charte </vt:lpstr>
      <vt:lpstr>Présentation de la charte </vt:lpstr>
      <vt:lpstr>Présentation de la charte </vt:lpstr>
      <vt:lpstr>Présentation de la charte </vt:lpstr>
      <vt:lpstr>Présentation de la charte </vt:lpstr>
      <vt:lpstr>Présentation de la charte </vt:lpstr>
      <vt:lpstr>Présentation de la charte </vt:lpstr>
      <vt:lpstr>Planning d’organisation  du conseil de classe</vt:lpstr>
      <vt:lpstr>Planning d’organisation  du conseil de classe</vt:lpstr>
      <vt:lpstr>Planning d’organisation  du conseil de classe</vt:lpstr>
      <vt:lpstr>Présentation PowerPoint</vt:lpstr>
      <vt:lpstr>xsssss</vt:lpstr>
      <vt:lpstr>Et après le conseil ?</vt:lpstr>
      <vt:lpstr>Enquêtes, synthèses et compte-rendus</vt:lpstr>
      <vt:lpstr>Enquêtes, synthèses et comptes-rendus</vt:lpstr>
      <vt:lpstr>Présentation PowerPoint</vt:lpstr>
      <vt:lpstr>Enquêtes, synthèses et comptes-rendus</vt:lpstr>
      <vt:lpstr>Présentation PowerPoint</vt:lpstr>
      <vt:lpstr>Echanges et questions</vt:lpstr>
      <vt:lpstr>Merci pour votre écoute et votre implication au sein de l’APEL de Saint-Pierre Chanel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à la Réunion des parents correspondants</dc:title>
  <dc:creator>Pascal Dufour</dc:creator>
  <cp:lastModifiedBy>Pascal Dufour</cp:lastModifiedBy>
  <cp:revision>17</cp:revision>
  <dcterms:created xsi:type="dcterms:W3CDTF">2021-10-07T18:39:02Z</dcterms:created>
  <dcterms:modified xsi:type="dcterms:W3CDTF">2022-04-04T10:02:35Z</dcterms:modified>
</cp:coreProperties>
</file>